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45" r:id="rId5"/>
    <p:sldId id="283" r:id="rId6"/>
    <p:sldId id="358" r:id="rId7"/>
    <p:sldId id="359" r:id="rId8"/>
    <p:sldId id="360" r:id="rId9"/>
    <p:sldId id="361" r:id="rId10"/>
    <p:sldId id="362" r:id="rId11"/>
    <p:sldId id="365" r:id="rId12"/>
    <p:sldId id="363" r:id="rId13"/>
    <p:sldId id="364" r:id="rId14"/>
    <p:sldId id="366" r:id="rId15"/>
    <p:sldId id="349" r:id="rId16"/>
    <p:sldId id="348" r:id="rId17"/>
    <p:sldId id="346" r:id="rId18"/>
    <p:sldId id="352" r:id="rId19"/>
    <p:sldId id="353" r:id="rId20"/>
    <p:sldId id="354" r:id="rId21"/>
    <p:sldId id="355" r:id="rId22"/>
    <p:sldId id="356" r:id="rId23"/>
    <p:sldId id="347" r:id="rId24"/>
    <p:sldId id="357" r:id="rId25"/>
    <p:sldId id="350" r:id="rId26"/>
    <p:sldId id="351" r:id="rId27"/>
    <p:sldId id="281" r:id="rId28"/>
    <p:sldId id="29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3480" autoAdjust="0"/>
  </p:normalViewPr>
  <p:slideViewPr>
    <p:cSldViewPr snapToGrid="0">
      <p:cViewPr varScale="1">
        <p:scale>
          <a:sx n="81" d="100"/>
          <a:sy n="81" d="100"/>
        </p:scale>
        <p:origin x="1008" y="114"/>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31AF9EF2-ACFB-434D-A45D-3E23AD9DDE72}"/>
    <pc:docChg chg="undo custSel addSld modSld sldOrd">
      <pc:chgData name="Skudlarek, Karen" userId="48538c00-b2ba-473f-af08-20b60a3a0c4e" providerId="ADAL" clId="{31AF9EF2-ACFB-434D-A45D-3E23AD9DDE72}" dt="2026-07-13T13:41:48.556" v="1067" actId="962"/>
      <pc:docMkLst>
        <pc:docMk/>
      </pc:docMkLst>
      <pc:sldChg chg="modSp mod">
        <pc:chgData name="Skudlarek, Karen" userId="48538c00-b2ba-473f-af08-20b60a3a0c4e" providerId="ADAL" clId="{31AF9EF2-ACFB-434D-A45D-3E23AD9DDE72}" dt="2026-07-13T13:37:22.768" v="1042" actId="962"/>
        <pc:sldMkLst>
          <pc:docMk/>
          <pc:sldMk cId="3269703377" sldId="283"/>
        </pc:sldMkLst>
        <pc:spChg chg="mod">
          <ac:chgData name="Skudlarek, Karen" userId="48538c00-b2ba-473f-af08-20b60a3a0c4e" providerId="ADAL" clId="{31AF9EF2-ACFB-434D-A45D-3E23AD9DDE72}" dt="2026-07-13T13:37:22.768" v="1042" actId="962"/>
          <ac:spMkLst>
            <pc:docMk/>
            <pc:sldMk cId="3269703377" sldId="283"/>
            <ac:spMk id="4" creationId="{3DFA4CB2-085A-D6D4-4C30-C251AC89513D}"/>
          </ac:spMkLst>
        </pc:spChg>
      </pc:sldChg>
      <pc:sldChg chg="modSp mod">
        <pc:chgData name="Skudlarek, Karen" userId="48538c00-b2ba-473f-af08-20b60a3a0c4e" providerId="ADAL" clId="{31AF9EF2-ACFB-434D-A45D-3E23AD9DDE72}" dt="2026-07-13T13:41:39.349" v="1064" actId="962"/>
        <pc:sldMkLst>
          <pc:docMk/>
          <pc:sldMk cId="1778774699" sldId="347"/>
        </pc:sldMkLst>
        <pc:spChg chg="mod">
          <ac:chgData name="Skudlarek, Karen" userId="48538c00-b2ba-473f-af08-20b60a3a0c4e" providerId="ADAL" clId="{31AF9EF2-ACFB-434D-A45D-3E23AD9DDE72}" dt="2026-07-13T13:41:39.349" v="1064" actId="962"/>
          <ac:spMkLst>
            <pc:docMk/>
            <pc:sldMk cId="1778774699" sldId="347"/>
            <ac:spMk id="4" creationId="{1AE1BDDB-B994-B5FD-FBE7-8B533CE0FA87}"/>
          </ac:spMkLst>
        </pc:spChg>
      </pc:sldChg>
      <pc:sldChg chg="modSp mod">
        <pc:chgData name="Skudlarek, Karen" userId="48538c00-b2ba-473f-af08-20b60a3a0c4e" providerId="ADAL" clId="{31AF9EF2-ACFB-434D-A45D-3E23AD9DDE72}" dt="2026-07-13T13:41:01.852" v="1058" actId="962"/>
        <pc:sldMkLst>
          <pc:docMk/>
          <pc:sldMk cId="1460030520" sldId="348"/>
        </pc:sldMkLst>
        <pc:spChg chg="mod">
          <ac:chgData name="Skudlarek, Karen" userId="48538c00-b2ba-473f-af08-20b60a3a0c4e" providerId="ADAL" clId="{31AF9EF2-ACFB-434D-A45D-3E23AD9DDE72}" dt="2026-07-13T13:41:01.852" v="1058" actId="962"/>
          <ac:spMkLst>
            <pc:docMk/>
            <pc:sldMk cId="1460030520" sldId="348"/>
            <ac:spMk id="4" creationId="{AE480170-917E-E86B-3C8E-FEC35B092660}"/>
          </ac:spMkLst>
        </pc:spChg>
      </pc:sldChg>
      <pc:sldChg chg="modSp mod">
        <pc:chgData name="Skudlarek, Karen" userId="48538c00-b2ba-473f-af08-20b60a3a0c4e" providerId="ADAL" clId="{31AF9EF2-ACFB-434D-A45D-3E23AD9DDE72}" dt="2026-07-13T13:40:19.704" v="1057" actId="962"/>
        <pc:sldMkLst>
          <pc:docMk/>
          <pc:sldMk cId="2148935772" sldId="349"/>
        </pc:sldMkLst>
        <pc:spChg chg="mod">
          <ac:chgData name="Skudlarek, Karen" userId="48538c00-b2ba-473f-af08-20b60a3a0c4e" providerId="ADAL" clId="{31AF9EF2-ACFB-434D-A45D-3E23AD9DDE72}" dt="2026-07-13T13:40:19.704" v="1057" actId="962"/>
          <ac:spMkLst>
            <pc:docMk/>
            <pc:sldMk cId="2148935772" sldId="349"/>
            <ac:spMk id="4" creationId="{08D8D5A7-94C6-34AF-11E8-FA9640D22E8B}"/>
          </ac:spMkLst>
        </pc:spChg>
      </pc:sldChg>
      <pc:sldChg chg="modSp mod">
        <pc:chgData name="Skudlarek, Karen" userId="48538c00-b2ba-473f-af08-20b60a3a0c4e" providerId="ADAL" clId="{31AF9EF2-ACFB-434D-A45D-3E23AD9DDE72}" dt="2026-07-13T13:41:46.056" v="1066" actId="962"/>
        <pc:sldMkLst>
          <pc:docMk/>
          <pc:sldMk cId="2573228901" sldId="350"/>
        </pc:sldMkLst>
        <pc:spChg chg="mod">
          <ac:chgData name="Skudlarek, Karen" userId="48538c00-b2ba-473f-af08-20b60a3a0c4e" providerId="ADAL" clId="{31AF9EF2-ACFB-434D-A45D-3E23AD9DDE72}" dt="2026-07-13T13:41:46.056" v="1066" actId="962"/>
          <ac:spMkLst>
            <pc:docMk/>
            <pc:sldMk cId="2573228901" sldId="350"/>
            <ac:spMk id="4" creationId="{8C14598C-19DE-C2F8-3380-DA9A0AB10B42}"/>
          </ac:spMkLst>
        </pc:spChg>
      </pc:sldChg>
      <pc:sldChg chg="modSp mod">
        <pc:chgData name="Skudlarek, Karen" userId="48538c00-b2ba-473f-af08-20b60a3a0c4e" providerId="ADAL" clId="{31AF9EF2-ACFB-434D-A45D-3E23AD9DDE72}" dt="2026-07-13T13:41:48.556" v="1067" actId="962"/>
        <pc:sldMkLst>
          <pc:docMk/>
          <pc:sldMk cId="1169625224" sldId="351"/>
        </pc:sldMkLst>
        <pc:spChg chg="mod">
          <ac:chgData name="Skudlarek, Karen" userId="48538c00-b2ba-473f-af08-20b60a3a0c4e" providerId="ADAL" clId="{31AF9EF2-ACFB-434D-A45D-3E23AD9DDE72}" dt="2026-07-13T13:41:48.556" v="1067" actId="962"/>
          <ac:spMkLst>
            <pc:docMk/>
            <pc:sldMk cId="1169625224" sldId="351"/>
            <ac:spMk id="4" creationId="{E69CE506-20B8-7343-49F4-31BE9D9DFC63}"/>
          </ac:spMkLst>
        </pc:spChg>
      </pc:sldChg>
      <pc:sldChg chg="modSp mod">
        <pc:chgData name="Skudlarek, Karen" userId="48538c00-b2ba-473f-af08-20b60a3a0c4e" providerId="ADAL" clId="{31AF9EF2-ACFB-434D-A45D-3E23AD9DDE72}" dt="2026-07-13T13:41:14.913" v="1059" actId="962"/>
        <pc:sldMkLst>
          <pc:docMk/>
          <pc:sldMk cId="2410969406" sldId="352"/>
        </pc:sldMkLst>
        <pc:spChg chg="mod">
          <ac:chgData name="Skudlarek, Karen" userId="48538c00-b2ba-473f-af08-20b60a3a0c4e" providerId="ADAL" clId="{31AF9EF2-ACFB-434D-A45D-3E23AD9DDE72}" dt="2026-07-13T13:41:14.913" v="1059" actId="962"/>
          <ac:spMkLst>
            <pc:docMk/>
            <pc:sldMk cId="2410969406" sldId="352"/>
            <ac:spMk id="4" creationId="{88FE5C7A-D26A-8999-EBAF-4C580A3AC289}"/>
          </ac:spMkLst>
        </pc:spChg>
      </pc:sldChg>
      <pc:sldChg chg="modSp mod">
        <pc:chgData name="Skudlarek, Karen" userId="48538c00-b2ba-473f-af08-20b60a3a0c4e" providerId="ADAL" clId="{31AF9EF2-ACFB-434D-A45D-3E23AD9DDE72}" dt="2026-07-13T13:41:19.654" v="1060" actId="962"/>
        <pc:sldMkLst>
          <pc:docMk/>
          <pc:sldMk cId="1875384853" sldId="353"/>
        </pc:sldMkLst>
        <pc:spChg chg="mod">
          <ac:chgData name="Skudlarek, Karen" userId="48538c00-b2ba-473f-af08-20b60a3a0c4e" providerId="ADAL" clId="{31AF9EF2-ACFB-434D-A45D-3E23AD9DDE72}" dt="2026-07-13T13:41:19.654" v="1060" actId="962"/>
          <ac:spMkLst>
            <pc:docMk/>
            <pc:sldMk cId="1875384853" sldId="353"/>
            <ac:spMk id="4" creationId="{417E50D7-4594-A387-D2D1-C4BE6C3353E2}"/>
          </ac:spMkLst>
        </pc:spChg>
      </pc:sldChg>
      <pc:sldChg chg="modSp mod">
        <pc:chgData name="Skudlarek, Karen" userId="48538c00-b2ba-473f-af08-20b60a3a0c4e" providerId="ADAL" clId="{31AF9EF2-ACFB-434D-A45D-3E23AD9DDE72}" dt="2026-07-13T13:41:24.170" v="1061" actId="962"/>
        <pc:sldMkLst>
          <pc:docMk/>
          <pc:sldMk cId="1498097670" sldId="354"/>
        </pc:sldMkLst>
        <pc:spChg chg="mod">
          <ac:chgData name="Skudlarek, Karen" userId="48538c00-b2ba-473f-af08-20b60a3a0c4e" providerId="ADAL" clId="{31AF9EF2-ACFB-434D-A45D-3E23AD9DDE72}" dt="2026-07-13T13:41:24.170" v="1061" actId="962"/>
          <ac:spMkLst>
            <pc:docMk/>
            <pc:sldMk cId="1498097670" sldId="354"/>
            <ac:spMk id="4" creationId="{6A103482-6805-9D8E-10EB-F7E2605AFD9D}"/>
          </ac:spMkLst>
        </pc:spChg>
      </pc:sldChg>
      <pc:sldChg chg="modSp mod">
        <pc:chgData name="Skudlarek, Karen" userId="48538c00-b2ba-473f-af08-20b60a3a0c4e" providerId="ADAL" clId="{31AF9EF2-ACFB-434D-A45D-3E23AD9DDE72}" dt="2026-07-13T13:41:29.926" v="1062" actId="962"/>
        <pc:sldMkLst>
          <pc:docMk/>
          <pc:sldMk cId="1425855995" sldId="355"/>
        </pc:sldMkLst>
        <pc:spChg chg="mod">
          <ac:chgData name="Skudlarek, Karen" userId="48538c00-b2ba-473f-af08-20b60a3a0c4e" providerId="ADAL" clId="{31AF9EF2-ACFB-434D-A45D-3E23AD9DDE72}" dt="2026-07-13T13:41:29.926" v="1062" actId="962"/>
          <ac:spMkLst>
            <pc:docMk/>
            <pc:sldMk cId="1425855995" sldId="355"/>
            <ac:spMk id="4" creationId="{87C0BA00-4732-A9BC-9ECE-09F7DC966B84}"/>
          </ac:spMkLst>
        </pc:spChg>
      </pc:sldChg>
      <pc:sldChg chg="modSp mod">
        <pc:chgData name="Skudlarek, Karen" userId="48538c00-b2ba-473f-af08-20b60a3a0c4e" providerId="ADAL" clId="{31AF9EF2-ACFB-434D-A45D-3E23AD9DDE72}" dt="2026-07-13T13:41:36.452" v="1063" actId="962"/>
        <pc:sldMkLst>
          <pc:docMk/>
          <pc:sldMk cId="4022792388" sldId="356"/>
        </pc:sldMkLst>
        <pc:spChg chg="mod">
          <ac:chgData name="Skudlarek, Karen" userId="48538c00-b2ba-473f-af08-20b60a3a0c4e" providerId="ADAL" clId="{31AF9EF2-ACFB-434D-A45D-3E23AD9DDE72}" dt="2026-07-13T13:41:36.452" v="1063" actId="962"/>
          <ac:spMkLst>
            <pc:docMk/>
            <pc:sldMk cId="4022792388" sldId="356"/>
            <ac:spMk id="4" creationId="{0C3E8A4B-4FB7-BF07-6037-6C4F44279A73}"/>
          </ac:spMkLst>
        </pc:spChg>
      </pc:sldChg>
      <pc:sldChg chg="modSp mod">
        <pc:chgData name="Skudlarek, Karen" userId="48538c00-b2ba-473f-af08-20b60a3a0c4e" providerId="ADAL" clId="{31AF9EF2-ACFB-434D-A45D-3E23AD9DDE72}" dt="2026-07-13T13:41:43.650" v="1065" actId="962"/>
        <pc:sldMkLst>
          <pc:docMk/>
          <pc:sldMk cId="574674426" sldId="357"/>
        </pc:sldMkLst>
        <pc:spChg chg="mod">
          <ac:chgData name="Skudlarek, Karen" userId="48538c00-b2ba-473f-af08-20b60a3a0c4e" providerId="ADAL" clId="{31AF9EF2-ACFB-434D-A45D-3E23AD9DDE72}" dt="2026-07-13T13:41:43.650" v="1065" actId="962"/>
          <ac:spMkLst>
            <pc:docMk/>
            <pc:sldMk cId="574674426" sldId="357"/>
            <ac:spMk id="4" creationId="{66045268-9739-3B92-A121-61248FAF19DA}"/>
          </ac:spMkLst>
        </pc:spChg>
      </pc:sldChg>
      <pc:sldChg chg="modSp mod">
        <pc:chgData name="Skudlarek, Karen" userId="48538c00-b2ba-473f-af08-20b60a3a0c4e" providerId="ADAL" clId="{31AF9EF2-ACFB-434D-A45D-3E23AD9DDE72}" dt="2026-07-13T13:37:25.592" v="1043" actId="962"/>
        <pc:sldMkLst>
          <pc:docMk/>
          <pc:sldMk cId="3824768794" sldId="358"/>
        </pc:sldMkLst>
        <pc:spChg chg="mod">
          <ac:chgData name="Skudlarek, Karen" userId="48538c00-b2ba-473f-af08-20b60a3a0c4e" providerId="ADAL" clId="{31AF9EF2-ACFB-434D-A45D-3E23AD9DDE72}" dt="2026-07-13T13:37:25.592" v="1043" actId="962"/>
          <ac:spMkLst>
            <pc:docMk/>
            <pc:sldMk cId="3824768794" sldId="358"/>
            <ac:spMk id="4" creationId="{50445788-9928-1F77-7761-7718FB3D56C0}"/>
          </ac:spMkLst>
        </pc:spChg>
      </pc:sldChg>
      <pc:sldChg chg="modSp mod">
        <pc:chgData name="Skudlarek, Karen" userId="48538c00-b2ba-473f-af08-20b60a3a0c4e" providerId="ADAL" clId="{31AF9EF2-ACFB-434D-A45D-3E23AD9DDE72}" dt="2026-07-13T13:37:37.331" v="1047" actId="962"/>
        <pc:sldMkLst>
          <pc:docMk/>
          <pc:sldMk cId="3743933344" sldId="359"/>
        </pc:sldMkLst>
        <pc:spChg chg="mod">
          <ac:chgData name="Skudlarek, Karen" userId="48538c00-b2ba-473f-af08-20b60a3a0c4e" providerId="ADAL" clId="{31AF9EF2-ACFB-434D-A45D-3E23AD9DDE72}" dt="2026-07-13T13:37:37.331" v="1047" actId="962"/>
          <ac:spMkLst>
            <pc:docMk/>
            <pc:sldMk cId="3743933344" sldId="359"/>
            <ac:spMk id="4" creationId="{97972277-F8EB-4851-24C1-F4AA285AA7FF}"/>
          </ac:spMkLst>
        </pc:spChg>
        <pc:picChg chg="mod">
          <ac:chgData name="Skudlarek, Karen" userId="48538c00-b2ba-473f-af08-20b60a3a0c4e" providerId="ADAL" clId="{31AF9EF2-ACFB-434D-A45D-3E23AD9DDE72}" dt="2026-07-13T13:37:28.594" v="1046" actId="962"/>
          <ac:picMkLst>
            <pc:docMk/>
            <pc:sldMk cId="3743933344" sldId="359"/>
            <ac:picMk id="12" creationId="{0D231593-3D2F-AD92-6AE1-43FF5DD4CF4B}"/>
          </ac:picMkLst>
        </pc:picChg>
      </pc:sldChg>
      <pc:sldChg chg="modSp mod">
        <pc:chgData name="Skudlarek, Karen" userId="48538c00-b2ba-473f-af08-20b60a3a0c4e" providerId="ADAL" clId="{31AF9EF2-ACFB-434D-A45D-3E23AD9DDE72}" dt="2026-07-13T13:37:17.691" v="1041" actId="962"/>
        <pc:sldMkLst>
          <pc:docMk/>
          <pc:sldMk cId="3451562372" sldId="360"/>
        </pc:sldMkLst>
        <pc:spChg chg="mod">
          <ac:chgData name="Skudlarek, Karen" userId="48538c00-b2ba-473f-af08-20b60a3a0c4e" providerId="ADAL" clId="{31AF9EF2-ACFB-434D-A45D-3E23AD9DDE72}" dt="2026-07-13T13:37:17.691" v="1041" actId="962"/>
          <ac:spMkLst>
            <pc:docMk/>
            <pc:sldMk cId="3451562372" sldId="360"/>
            <ac:spMk id="4" creationId="{1053324B-9287-3B88-3C90-E7331F6E3BCA}"/>
          </ac:spMkLst>
        </pc:spChg>
      </pc:sldChg>
      <pc:sldChg chg="addSp delSp modSp add mod ord delAnim modAnim modNotesTx">
        <pc:chgData name="Skudlarek, Karen" userId="48538c00-b2ba-473f-af08-20b60a3a0c4e" providerId="ADAL" clId="{31AF9EF2-ACFB-434D-A45D-3E23AD9DDE72}" dt="2026-07-13T13:38:34.784" v="1049" actId="478"/>
        <pc:sldMkLst>
          <pc:docMk/>
          <pc:sldMk cId="4072984288" sldId="361"/>
        </pc:sldMkLst>
        <pc:spChg chg="del">
          <ac:chgData name="Skudlarek, Karen" userId="48538c00-b2ba-473f-af08-20b60a3a0c4e" providerId="ADAL" clId="{31AF9EF2-ACFB-434D-A45D-3E23AD9DDE72}" dt="2026-07-13T13:38:34.784" v="1049" actId="478"/>
          <ac:spMkLst>
            <pc:docMk/>
            <pc:sldMk cId="4072984288" sldId="361"/>
            <ac:spMk id="3" creationId="{8640E6ED-DF40-27B4-555B-B1C88F2AEB1C}"/>
          </ac:spMkLst>
        </pc:spChg>
        <pc:spChg chg="mod">
          <ac:chgData name="Skudlarek, Karen" userId="48538c00-b2ba-473f-af08-20b60a3a0c4e" providerId="ADAL" clId="{31AF9EF2-ACFB-434D-A45D-3E23AD9DDE72}" dt="2026-07-13T13:38:25.290" v="1048" actId="962"/>
          <ac:spMkLst>
            <pc:docMk/>
            <pc:sldMk cId="4072984288" sldId="361"/>
            <ac:spMk id="4" creationId="{A8EF87F8-1A9D-24DB-F654-BAB489608F34}"/>
          </ac:spMkLst>
        </pc:spChg>
        <pc:spChg chg="add mod">
          <ac:chgData name="Skudlarek, Karen" userId="48538c00-b2ba-473f-af08-20b60a3a0c4e" providerId="ADAL" clId="{31AF9EF2-ACFB-434D-A45D-3E23AD9DDE72}" dt="2026-07-13T13:36:21.783" v="1040" actId="962"/>
          <ac:spMkLst>
            <pc:docMk/>
            <pc:sldMk cId="4072984288" sldId="361"/>
            <ac:spMk id="8" creationId="{94F0CC3D-39D0-320B-F0E3-0A73A3D36BCA}"/>
          </ac:spMkLst>
        </pc:spChg>
      </pc:sldChg>
      <pc:sldChg chg="delSp modSp mod">
        <pc:chgData name="Skudlarek, Karen" userId="48538c00-b2ba-473f-af08-20b60a3a0c4e" providerId="ADAL" clId="{31AF9EF2-ACFB-434D-A45D-3E23AD9DDE72}" dt="2026-07-13T13:38:55.012" v="1051" actId="478"/>
        <pc:sldMkLst>
          <pc:docMk/>
          <pc:sldMk cId="3678430947" sldId="362"/>
        </pc:sldMkLst>
        <pc:spChg chg="del">
          <ac:chgData name="Skudlarek, Karen" userId="48538c00-b2ba-473f-af08-20b60a3a0c4e" providerId="ADAL" clId="{31AF9EF2-ACFB-434D-A45D-3E23AD9DDE72}" dt="2026-07-13T13:38:55.012" v="1051" actId="478"/>
          <ac:spMkLst>
            <pc:docMk/>
            <pc:sldMk cId="3678430947" sldId="362"/>
            <ac:spMk id="3" creationId="{09BDC909-88DF-4FAB-4EC1-6336C242DDD0}"/>
          </ac:spMkLst>
        </pc:spChg>
        <pc:spChg chg="mod">
          <ac:chgData name="Skudlarek, Karen" userId="48538c00-b2ba-473f-af08-20b60a3a0c4e" providerId="ADAL" clId="{31AF9EF2-ACFB-434D-A45D-3E23AD9DDE72}" dt="2026-07-13T13:38:53.334" v="1050" actId="962"/>
          <ac:spMkLst>
            <pc:docMk/>
            <pc:sldMk cId="3678430947" sldId="362"/>
            <ac:spMk id="4" creationId="{4A9A788B-AF52-BF37-3BE5-78DDAFC9745C}"/>
          </ac:spMkLst>
        </pc:spChg>
      </pc:sldChg>
      <pc:sldChg chg="modSp mod">
        <pc:chgData name="Skudlarek, Karen" userId="48538c00-b2ba-473f-af08-20b60a3a0c4e" providerId="ADAL" clId="{31AF9EF2-ACFB-434D-A45D-3E23AD9DDE72}" dt="2026-07-13T13:39:13.393" v="1053" actId="962"/>
        <pc:sldMkLst>
          <pc:docMk/>
          <pc:sldMk cId="1278157158" sldId="363"/>
        </pc:sldMkLst>
        <pc:spChg chg="mod">
          <ac:chgData name="Skudlarek, Karen" userId="48538c00-b2ba-473f-af08-20b60a3a0c4e" providerId="ADAL" clId="{31AF9EF2-ACFB-434D-A45D-3E23AD9DDE72}" dt="2026-07-13T13:39:13.393" v="1053" actId="962"/>
          <ac:spMkLst>
            <pc:docMk/>
            <pc:sldMk cId="1278157158" sldId="363"/>
            <ac:spMk id="4" creationId="{4A9A788B-AF52-BF37-3BE5-78DDAFC9745C}"/>
          </ac:spMkLst>
        </pc:spChg>
      </pc:sldChg>
      <pc:sldChg chg="modSp mod">
        <pc:chgData name="Skudlarek, Karen" userId="48538c00-b2ba-473f-af08-20b60a3a0c4e" providerId="ADAL" clId="{31AF9EF2-ACFB-434D-A45D-3E23AD9DDE72}" dt="2026-07-13T13:40:08.405" v="1055" actId="962"/>
        <pc:sldMkLst>
          <pc:docMk/>
          <pc:sldMk cId="2057725855" sldId="364"/>
        </pc:sldMkLst>
        <pc:spChg chg="mod">
          <ac:chgData name="Skudlarek, Karen" userId="48538c00-b2ba-473f-af08-20b60a3a0c4e" providerId="ADAL" clId="{31AF9EF2-ACFB-434D-A45D-3E23AD9DDE72}" dt="2026-07-13T13:39:21.527" v="1054" actId="962"/>
          <ac:spMkLst>
            <pc:docMk/>
            <pc:sldMk cId="2057725855" sldId="364"/>
            <ac:spMk id="4" creationId="{D5DD1A96-A879-75BB-45D6-B3E994CBEDB2}"/>
          </ac:spMkLst>
        </pc:spChg>
        <pc:grpChg chg="mod">
          <ac:chgData name="Skudlarek, Karen" userId="48538c00-b2ba-473f-af08-20b60a3a0c4e" providerId="ADAL" clId="{31AF9EF2-ACFB-434D-A45D-3E23AD9DDE72}" dt="2026-07-13T13:40:08.405" v="1055" actId="962"/>
          <ac:grpSpMkLst>
            <pc:docMk/>
            <pc:sldMk cId="2057725855" sldId="364"/>
            <ac:grpSpMk id="20" creationId="{9B1A2C42-B21E-D936-BF86-1692D80E1D01}"/>
          </ac:grpSpMkLst>
        </pc:grpChg>
      </pc:sldChg>
      <pc:sldChg chg="modSp mod">
        <pc:chgData name="Skudlarek, Karen" userId="48538c00-b2ba-473f-af08-20b60a3a0c4e" providerId="ADAL" clId="{31AF9EF2-ACFB-434D-A45D-3E23AD9DDE72}" dt="2026-07-13T13:39:07.362" v="1052" actId="962"/>
        <pc:sldMkLst>
          <pc:docMk/>
          <pc:sldMk cId="2756032200" sldId="365"/>
        </pc:sldMkLst>
        <pc:spChg chg="mod">
          <ac:chgData name="Skudlarek, Karen" userId="48538c00-b2ba-473f-af08-20b60a3a0c4e" providerId="ADAL" clId="{31AF9EF2-ACFB-434D-A45D-3E23AD9DDE72}" dt="2026-07-13T13:39:07.362" v="1052" actId="962"/>
          <ac:spMkLst>
            <pc:docMk/>
            <pc:sldMk cId="2756032200" sldId="365"/>
            <ac:spMk id="4" creationId="{BFBEDC21-81C9-F657-8231-DD71AE816A13}"/>
          </ac:spMkLst>
        </pc:spChg>
      </pc:sldChg>
      <pc:sldChg chg="modSp mod">
        <pc:chgData name="Skudlarek, Karen" userId="48538c00-b2ba-473f-af08-20b60a3a0c4e" providerId="ADAL" clId="{31AF9EF2-ACFB-434D-A45D-3E23AD9DDE72}" dt="2026-07-13T13:40:13.722" v="1056" actId="962"/>
        <pc:sldMkLst>
          <pc:docMk/>
          <pc:sldMk cId="2794179135" sldId="366"/>
        </pc:sldMkLst>
        <pc:spChg chg="mod">
          <ac:chgData name="Skudlarek, Karen" userId="48538c00-b2ba-473f-af08-20b60a3a0c4e" providerId="ADAL" clId="{31AF9EF2-ACFB-434D-A45D-3E23AD9DDE72}" dt="2026-07-13T13:40:13.722" v="1056" actId="962"/>
          <ac:spMkLst>
            <pc:docMk/>
            <pc:sldMk cId="2794179135" sldId="366"/>
            <ac:spMk id="4" creationId="{63A63929-3452-34B1-FE08-02F5B46AFD2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7/13/2026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a:t>
            </a:fld>
            <a:endParaRPr lang="en-US"/>
          </a:p>
        </p:txBody>
      </p:sp>
    </p:spTree>
    <p:extLst>
      <p:ext uri="{BB962C8B-B14F-4D97-AF65-F5344CB8AC3E}">
        <p14:creationId xmlns:p14="http://schemas.microsoft.com/office/powerpoint/2010/main" val="743949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24</a:t>
            </a:fld>
            <a:endParaRPr lang="en-US"/>
          </a:p>
        </p:txBody>
      </p:sp>
    </p:spTree>
    <p:extLst>
      <p:ext uri="{BB962C8B-B14F-4D97-AF65-F5344CB8AC3E}">
        <p14:creationId xmlns:p14="http://schemas.microsoft.com/office/powerpoint/2010/main" val="909709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6</a:t>
            </a:fld>
            <a:endParaRPr lang="en-US"/>
          </a:p>
        </p:txBody>
      </p:sp>
    </p:spTree>
    <p:extLst>
      <p:ext uri="{BB962C8B-B14F-4D97-AF65-F5344CB8AC3E}">
        <p14:creationId xmlns:p14="http://schemas.microsoft.com/office/powerpoint/2010/main" val="1710355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52AAE-20E7-308A-CB3F-1941495AD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30360-1BF1-D193-887D-F271FF147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21C0A-9A85-D015-870A-4942337035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EADDD-EECD-765E-46AD-381A6E247C83}"/>
              </a:ext>
            </a:extLst>
          </p:cNvPr>
          <p:cNvSpPr>
            <a:spLocks noGrp="1"/>
          </p:cNvSpPr>
          <p:nvPr>
            <p:ph type="sldNum" sz="quarter" idx="5"/>
          </p:nvPr>
        </p:nvSpPr>
        <p:spPr/>
        <p:txBody>
          <a:bodyPr/>
          <a:lstStyle/>
          <a:p>
            <a:fld id="{E357917F-C86F-4D82-8C06-39BD1D0A88E0}" type="slidenum">
              <a:rPr lang="en-US" smtClean="0"/>
              <a:t>7</a:t>
            </a:fld>
            <a:endParaRPr lang="en-US"/>
          </a:p>
        </p:txBody>
      </p:sp>
    </p:spTree>
    <p:extLst>
      <p:ext uri="{BB962C8B-B14F-4D97-AF65-F5344CB8AC3E}">
        <p14:creationId xmlns:p14="http://schemas.microsoft.com/office/powerpoint/2010/main" val="355249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E5D74-6E64-86F0-7795-3EB63788D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17660-1EF5-572B-4FCD-7CEDC8FEB8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480699-DF92-204F-0B26-6BAF845EF4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FB1C18-5C61-BB39-A26B-42481BB2DE91}"/>
              </a:ext>
            </a:extLst>
          </p:cNvPr>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2304160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52AAE-20E7-308A-CB3F-1941495AD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30360-1BF1-D193-887D-F271FF147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21C0A-9A85-D015-870A-4942337035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EADDD-EECD-765E-46AD-381A6E247C83}"/>
              </a:ext>
            </a:extLst>
          </p:cNvPr>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1741486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DF368-B1B3-7ECA-AFCC-D6E0D63E1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0479A-C721-074C-D52C-8D02B01817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63844-0288-0863-FD04-735A23D2E1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6D164B-D1E8-6405-DFBF-59E0766A1CEE}"/>
              </a:ext>
            </a:extLst>
          </p:cNvPr>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1487814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C6304-3092-71FC-A783-2609BF923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F6300-AEC9-D341-FFF3-21C135B0A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804A6-02BB-DA31-E282-672F77CDED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028D9D-B1B2-E2CF-2C95-B0D08D8142DB}"/>
              </a:ext>
            </a:extLst>
          </p:cNvPr>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210398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409079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23</a:t>
            </a:fld>
            <a:endParaRPr lang="en-US"/>
          </a:p>
        </p:txBody>
      </p:sp>
    </p:spTree>
    <p:extLst>
      <p:ext uri="{BB962C8B-B14F-4D97-AF65-F5344CB8AC3E}">
        <p14:creationId xmlns:p14="http://schemas.microsoft.com/office/powerpoint/2010/main" val="15451626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7/13/2026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7/13/2026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7/13/2026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5.png"/><Relationship Id="rId5" Type="http://schemas.microsoft.com/office/2017/04/relationships/track" Target="../media/track3.vtt"/><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mailto:itaccessibility@uconn.edu" TargetMode="External"/><Relationship Id="rId2" Type="http://schemas.openxmlformats.org/officeDocument/2006/relationships/hyperlink" Target="mailto:karen.skudlarek@uconn.edu" TargetMode="External"/><Relationship Id="rId1" Type="http://schemas.openxmlformats.org/officeDocument/2006/relationships/slideLayout" Target="../slideLayouts/slideLayout12.xml"/><Relationship Id="rId5" Type="http://schemas.openxmlformats.org/officeDocument/2006/relationships/hyperlink" Target="https://pac.pdf-accessibility.org/en" TargetMode="External"/><Relationship Id="rId4" Type="http://schemas.openxmlformats.org/officeDocument/2006/relationships/hyperlink" Target="https://accessibility.its.uconn.edu/"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microsoft.com/office/2017/04/relationships/track" Target="../media/track1.vtt"/><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microsoft.com/office/2017/04/relationships/track" Target="../media/track2.vtt"/><Relationship Id="rId5" Type="http://schemas.openxmlformats.org/officeDocument/2006/relationships/image" Target="../media/image11.jpe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7" y="1877533"/>
            <a:ext cx="6469007" cy="1945530"/>
          </a:xfrm>
        </p:spPr>
        <p:txBody>
          <a:bodyPr>
            <a:normAutofit/>
          </a:bodyPr>
          <a:lstStyle/>
          <a:p>
            <a:r>
              <a:rPr lang="en-US" dirty="0">
                <a:latin typeface="Candara" panose="020E0502030303020204" pitchFamily="34" charset="0"/>
              </a:rPr>
              <a:t>Accessible Digital Content/Apps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March 2026</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sp>
        <p:nvSpPr>
          <p:cNvPr id="4" name="Picture Placeholder 3">
            <a:extLst>
              <a:ext uri="{FF2B5EF4-FFF2-40B4-BE49-F238E27FC236}">
                <a16:creationId xmlns:a16="http://schemas.microsoft.com/office/drawing/2014/main" id="{79E630DB-840B-AE46-738C-829C8D3EC5E0}"/>
              </a:ext>
            </a:extLst>
          </p:cNvPr>
          <p:cNvSpPr>
            <a:spLocks noGrp="1"/>
          </p:cNvSpPr>
          <p:nvPr>
            <p:ph type="pic" sz="quarter" idx="13"/>
          </p:nvPr>
        </p:nvSpPr>
        <p:spPr/>
        <p:txBody>
          <a:bodyPr/>
          <a:lstStyle/>
          <a:p>
            <a:endParaRPr lang="en-US"/>
          </a:p>
        </p:txBody>
      </p:sp>
      <p:pic>
        <p:nvPicPr>
          <p:cNvPr id="6" name="Picture 2">
            <a:extLst>
              <a:ext uri="{FF2B5EF4-FFF2-40B4-BE49-F238E27FC236}">
                <a16:creationId xmlns:a16="http://schemas.microsoft.com/office/drawing/2014/main" id="{AD74245A-7DAD-309C-8EED-AD8CF828952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098" r="12622"/>
          <a:stretch>
            <a:fillRect/>
          </a:stretch>
        </p:blipFill>
        <p:spPr bwMode="auto">
          <a:xfrm>
            <a:off x="7624118" y="10"/>
            <a:ext cx="4567882" cy="6857990"/>
          </a:xfrm>
          <a:prstGeom prst="rect">
            <a:avLst/>
          </a:prstGeom>
          <a:solidFill>
            <a:srgbClr val="FFFFFF"/>
          </a:solidFill>
        </p:spPr>
      </p:pic>
    </p:spTree>
    <p:extLst>
      <p:ext uri="{BB962C8B-B14F-4D97-AF65-F5344CB8AC3E}">
        <p14:creationId xmlns:p14="http://schemas.microsoft.com/office/powerpoint/2010/main" val="694743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06D01-196B-7DCC-24E0-BB8A70304E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FDBBA-7835-6E1A-36C6-0BD56C980456}"/>
              </a:ext>
            </a:extLst>
          </p:cNvPr>
          <p:cNvSpPr>
            <a:spLocks noGrp="1"/>
          </p:cNvSpPr>
          <p:nvPr>
            <p:ph type="title"/>
          </p:nvPr>
        </p:nvSpPr>
        <p:spPr/>
        <p:txBody>
          <a:bodyPr/>
          <a:lstStyle/>
          <a:p>
            <a:r>
              <a:rPr lang="en-US" dirty="0">
                <a:latin typeface="Candara" panose="020E0502030303020204" pitchFamily="34" charset="0"/>
              </a:rPr>
              <a:t>Headings Out of Order or Not Meaningful</a:t>
            </a:r>
          </a:p>
        </p:txBody>
      </p:sp>
      <p:sp>
        <p:nvSpPr>
          <p:cNvPr id="5" name="Half Frame 4">
            <a:extLst>
              <a:ext uri="{FF2B5EF4-FFF2-40B4-BE49-F238E27FC236}">
                <a16:creationId xmlns:a16="http://schemas.microsoft.com/office/drawing/2014/main" id="{3799290B-08EC-66BA-7C92-BAB3CC9B5FD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1F3E223E-1BAA-DD23-3A76-2A5EC8BB0C2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5DD1A96-A879-75BB-45D6-B3E994CBEDB2}"/>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grpSp>
        <p:nvGrpSpPr>
          <p:cNvPr id="20" name="Group 19" descr="A screenshot of the heading heirarchy on a website with duplicate headings, &quot;Homemade Pizza&quot; highlighted.">
            <a:extLst>
              <a:ext uri="{FF2B5EF4-FFF2-40B4-BE49-F238E27FC236}">
                <a16:creationId xmlns:a16="http://schemas.microsoft.com/office/drawing/2014/main" id="{9B1A2C42-B21E-D936-BF86-1692D80E1D01}"/>
              </a:ext>
            </a:extLst>
          </p:cNvPr>
          <p:cNvGrpSpPr/>
          <p:nvPr/>
        </p:nvGrpSpPr>
        <p:grpSpPr>
          <a:xfrm>
            <a:off x="4956934" y="1443073"/>
            <a:ext cx="2278132" cy="4662744"/>
            <a:chOff x="2483017" y="1465203"/>
            <a:chExt cx="2278132" cy="4662744"/>
          </a:xfrm>
        </p:grpSpPr>
        <p:pic>
          <p:nvPicPr>
            <p:cNvPr id="15" name="Picture 14" descr="The image features a menu or guide with various sections on homemade pizza, including recipes, toppings, and pairings.">
              <a:extLst>
                <a:ext uri="{FF2B5EF4-FFF2-40B4-BE49-F238E27FC236}">
                  <a16:creationId xmlns:a16="http://schemas.microsoft.com/office/drawing/2014/main" id="{7768CFA7-A80E-534E-6551-50597F300DAE}"/>
                </a:ext>
              </a:extLst>
            </p:cNvPr>
            <p:cNvPicPr>
              <a:picLocks noChangeAspect="1"/>
            </p:cNvPicPr>
            <p:nvPr/>
          </p:nvPicPr>
          <p:blipFill>
            <a:blip r:embed="rId3"/>
            <a:stretch>
              <a:fillRect/>
            </a:stretch>
          </p:blipFill>
          <p:spPr>
            <a:xfrm>
              <a:off x="2483017" y="1478698"/>
              <a:ext cx="2278132" cy="4649249"/>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2B963871-8642-20F3-0C2F-B95087DF959F}"/>
                </a:ext>
                <a:ext uri="{C183D7F6-B498-43B3-948B-1728B52AA6E4}">
                  <adec:decorative xmlns:adec="http://schemas.microsoft.com/office/drawing/2017/decorative" val="1"/>
                </a:ext>
              </a:extLst>
            </p:cNvPr>
            <p:cNvSpPr/>
            <p:nvPr/>
          </p:nvSpPr>
          <p:spPr>
            <a:xfrm>
              <a:off x="2489982" y="1465203"/>
              <a:ext cx="1559504" cy="316095"/>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11CE302-A52F-6F33-B3BC-CA11925D3089}"/>
                </a:ext>
                <a:ext uri="{C183D7F6-B498-43B3-948B-1728B52AA6E4}">
                  <adec:decorative xmlns:adec="http://schemas.microsoft.com/office/drawing/2017/decorative" val="1"/>
                </a:ext>
              </a:extLst>
            </p:cNvPr>
            <p:cNvSpPr/>
            <p:nvPr/>
          </p:nvSpPr>
          <p:spPr>
            <a:xfrm>
              <a:off x="2629654" y="2052518"/>
              <a:ext cx="1419832" cy="320040"/>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A1BBAE7-1FBC-B716-03BF-56E4B334F761}"/>
                </a:ext>
                <a:ext uri="{C183D7F6-B498-43B3-948B-1728B52AA6E4}">
                  <adec:decorative xmlns:adec="http://schemas.microsoft.com/office/drawing/2017/decorative" val="1"/>
                </a:ext>
              </a:extLst>
            </p:cNvPr>
            <p:cNvSpPr/>
            <p:nvPr/>
          </p:nvSpPr>
          <p:spPr>
            <a:xfrm>
              <a:off x="2629654" y="2638632"/>
              <a:ext cx="1419832" cy="320040"/>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0D34FD-2E92-60A4-3476-C0BAC9F1ABDF}"/>
                </a:ext>
                <a:ext uri="{C183D7F6-B498-43B3-948B-1728B52AA6E4}">
                  <adec:decorative xmlns:adec="http://schemas.microsoft.com/office/drawing/2017/decorative" val="1"/>
                </a:ext>
              </a:extLst>
            </p:cNvPr>
            <p:cNvSpPr/>
            <p:nvPr/>
          </p:nvSpPr>
          <p:spPr>
            <a:xfrm>
              <a:off x="2629654" y="3265589"/>
              <a:ext cx="1419832" cy="320040"/>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EDE578C-1990-6AC7-D8AD-577BB22EBB53}"/>
                </a:ext>
                <a:ext uri="{C183D7F6-B498-43B3-948B-1728B52AA6E4}">
                  <adec:decorative xmlns:adec="http://schemas.microsoft.com/office/drawing/2017/decorative" val="1"/>
                </a:ext>
              </a:extLst>
            </p:cNvPr>
            <p:cNvSpPr/>
            <p:nvPr/>
          </p:nvSpPr>
          <p:spPr>
            <a:xfrm>
              <a:off x="2629654" y="3892546"/>
              <a:ext cx="1419832" cy="320040"/>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EB4B179-15C4-2708-7D10-E3B4692AD8B1}"/>
                </a:ext>
                <a:ext uri="{C183D7F6-B498-43B3-948B-1728B52AA6E4}">
                  <adec:decorative xmlns:adec="http://schemas.microsoft.com/office/drawing/2017/decorative" val="1"/>
                </a:ext>
              </a:extLst>
            </p:cNvPr>
            <p:cNvSpPr/>
            <p:nvPr/>
          </p:nvSpPr>
          <p:spPr>
            <a:xfrm>
              <a:off x="2489982" y="4918655"/>
              <a:ext cx="1559504" cy="316095"/>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5772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6440B-430B-6876-9C36-7671F4FA7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3CD6B-F43D-68D1-2736-054F2A047430}"/>
              </a:ext>
            </a:extLst>
          </p:cNvPr>
          <p:cNvSpPr>
            <a:spLocks noGrp="1"/>
          </p:cNvSpPr>
          <p:nvPr>
            <p:ph type="title"/>
          </p:nvPr>
        </p:nvSpPr>
        <p:spPr/>
        <p:txBody>
          <a:bodyPr/>
          <a:lstStyle/>
          <a:p>
            <a:r>
              <a:rPr lang="en-US" dirty="0">
                <a:latin typeface="Candara" panose="020E0502030303020204" pitchFamily="34" charset="0"/>
              </a:rPr>
              <a:t>Dunkin’ Website</a:t>
            </a:r>
          </a:p>
        </p:txBody>
      </p:sp>
      <p:sp>
        <p:nvSpPr>
          <p:cNvPr id="5" name="Half Frame 4">
            <a:extLst>
              <a:ext uri="{FF2B5EF4-FFF2-40B4-BE49-F238E27FC236}">
                <a16:creationId xmlns:a16="http://schemas.microsoft.com/office/drawing/2014/main" id="{73E79A64-86BA-8E32-D193-DF9A002A4C1F}"/>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FEA7E41-1DB1-8F93-E280-D751BBA19995}"/>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3A63929-3452-34B1-FE08-02F5B46AFD26}"/>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3" name="Dunkin_Website" descr="Dunkin homepage">
            <a:hlinkClick r:id="" action="ppaction://media"/>
            <a:extLst>
              <a:ext uri="{FF2B5EF4-FFF2-40B4-BE49-F238E27FC236}">
                <a16:creationId xmlns:a16="http://schemas.microsoft.com/office/drawing/2014/main" id="{7A07316B-20DF-DBA2-B5FB-0AD5119C27B4}"/>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07CF26F1-BD8A-4D05-B740-6DD23C2AD7CC}" label="English Dunkin" lang="" r:embed="rId5"/>
                        </p173:trackLst>
                      </p173:tracksInfo>
                    </p:ext>
                  </p14:extLst>
                </p14:media>
              </p:ext>
            </p:extLst>
          </p:nvPr>
        </p:nvPicPr>
        <p:blipFill>
          <a:blip r:embed="rId6"/>
          <a:stretch>
            <a:fillRect/>
          </a:stretch>
        </p:blipFill>
        <p:spPr>
          <a:xfrm>
            <a:off x="2863633" y="1341533"/>
            <a:ext cx="6464734" cy="4496482"/>
          </a:xfrm>
          <a:prstGeom prst="rect">
            <a:avLst/>
          </a:prstGeom>
        </p:spPr>
      </p:pic>
    </p:spTree>
    <p:extLst>
      <p:ext uri="{BB962C8B-B14F-4D97-AF65-F5344CB8AC3E}">
        <p14:creationId xmlns:p14="http://schemas.microsoft.com/office/powerpoint/2010/main" val="279417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5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12A92CF-3D59-5992-8D40-451EBAAE5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8582F-517E-48E3-4405-98358D01EDC6}"/>
              </a:ext>
            </a:extLst>
          </p:cNvPr>
          <p:cNvSpPr>
            <a:spLocks noGrp="1"/>
          </p:cNvSpPr>
          <p:nvPr>
            <p:ph type="title"/>
          </p:nvPr>
        </p:nvSpPr>
        <p:spPr/>
        <p:txBody>
          <a:bodyPr/>
          <a:lstStyle/>
          <a:p>
            <a:r>
              <a:rPr lang="en-US" dirty="0">
                <a:latin typeface="Candara" panose="020E0502030303020204" pitchFamily="34" charset="0"/>
              </a:rPr>
              <a:t>Why We’re Here</a:t>
            </a:r>
          </a:p>
        </p:txBody>
      </p:sp>
      <p:sp>
        <p:nvSpPr>
          <p:cNvPr id="3" name="Content Placeholder 2">
            <a:extLst>
              <a:ext uri="{FF2B5EF4-FFF2-40B4-BE49-F238E27FC236}">
                <a16:creationId xmlns:a16="http://schemas.microsoft.com/office/drawing/2014/main" id="{A2101699-D8B8-809F-7649-9198F1C2928D}"/>
              </a:ext>
            </a:extLst>
          </p:cNvPr>
          <p:cNvSpPr>
            <a:spLocks noGrp="1"/>
          </p:cNvSpPr>
          <p:nvPr>
            <p:ph idx="1"/>
          </p:nvPr>
        </p:nvSpPr>
        <p:spPr>
          <a:xfrm>
            <a:off x="838199" y="1825625"/>
            <a:ext cx="10925629" cy="4178041"/>
          </a:xfrm>
        </p:spPr>
        <p:txBody>
          <a:bodyPr>
            <a:noAutofit/>
          </a:bodyPr>
          <a:lstStyle/>
          <a:p>
            <a:pPr>
              <a:lnSpc>
                <a:spcPct val="100000"/>
              </a:lnSpc>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Accessibility is about ensuring anyone, (students, staff, faculty, alumni, public), can use UConn websites, apps, and other technology</a:t>
            </a:r>
          </a:p>
          <a:p>
            <a:pPr>
              <a:lnSpc>
                <a:spcPct val="100000"/>
              </a:lnSpc>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If your website or platform is public-facing, accessibility is not optional - it’s part of publishing.</a:t>
            </a:r>
          </a:p>
          <a:p>
            <a:pPr>
              <a:lnSpc>
                <a:spcPct val="100000"/>
              </a:lnSpc>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Accessibility improves access, clarity, structure, and professionalism.</a:t>
            </a:r>
          </a:p>
        </p:txBody>
      </p:sp>
      <p:sp>
        <p:nvSpPr>
          <p:cNvPr id="5" name="Half Frame 4">
            <a:extLst>
              <a:ext uri="{FF2B5EF4-FFF2-40B4-BE49-F238E27FC236}">
                <a16:creationId xmlns:a16="http://schemas.microsoft.com/office/drawing/2014/main" id="{21BB828C-70E6-9084-68D6-FCC7F74B405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A7C7BFB-D70B-03B9-3DD8-F29D72E6B5B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D8D5A7-94C6-34AF-11E8-FA9640D22E8B}"/>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14893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5898A-AAC4-3292-265A-13AEF53AA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1282E-3B40-0578-B13D-A8D7F8C26D7A}"/>
              </a:ext>
            </a:extLst>
          </p:cNvPr>
          <p:cNvSpPr>
            <a:spLocks noGrp="1"/>
          </p:cNvSpPr>
          <p:nvPr>
            <p:ph type="title"/>
          </p:nvPr>
        </p:nvSpPr>
        <p:spPr>
          <a:xfrm>
            <a:off x="838199" y="681038"/>
            <a:ext cx="10787743" cy="797660"/>
          </a:xfrm>
        </p:spPr>
        <p:txBody>
          <a:bodyPr/>
          <a:lstStyle/>
          <a:p>
            <a:r>
              <a:rPr lang="en-US" dirty="0">
                <a:latin typeface="Candara" panose="020E0502030303020204" pitchFamily="34" charset="0"/>
              </a:rPr>
              <a:t>Why Does Accessibility Matter in Academia?</a:t>
            </a:r>
          </a:p>
        </p:txBody>
      </p:sp>
      <p:sp>
        <p:nvSpPr>
          <p:cNvPr id="3" name="Content Placeholder 2">
            <a:extLst>
              <a:ext uri="{FF2B5EF4-FFF2-40B4-BE49-F238E27FC236}">
                <a16:creationId xmlns:a16="http://schemas.microsoft.com/office/drawing/2014/main" id="{417508DD-ADAD-1C10-6A68-F07CBE5E3682}"/>
              </a:ext>
            </a:extLst>
          </p:cNvPr>
          <p:cNvSpPr>
            <a:spLocks noGrp="1"/>
          </p:cNvSpPr>
          <p:nvPr>
            <p:ph idx="1"/>
          </p:nvPr>
        </p:nvSpPr>
        <p:spPr>
          <a:xfrm>
            <a:off x="220681" y="1718750"/>
            <a:ext cx="11797147" cy="4178041"/>
          </a:xfrm>
        </p:spPr>
        <p:txBody>
          <a:bodyPr>
            <a:noAutofit/>
          </a:bodyPr>
          <a:lstStyle/>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Ethical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Ensures all readers, including those using screen readers, can read &amp; navigate your work</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Supports neurodiverse and disabled scholars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Aligns with principles of universal design</a:t>
            </a:r>
          </a:p>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Practical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Accessible pages and documents are easier to read and revise</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Accessibility improves SEO, clarity, and consistency, not just compliance</a:t>
            </a:r>
          </a:p>
          <a:p>
            <a:pPr>
              <a:lnSpc>
                <a:spcPct val="100000"/>
              </a:lnSpc>
              <a:spcBef>
                <a:spcPts val="600"/>
              </a:spcBef>
            </a:pPr>
            <a:r>
              <a:rPr lang="en-US" sz="2400" b="1" dirty="0">
                <a:latin typeface="Calibri" panose="020F0502020204030204" pitchFamily="34" charset="0"/>
                <a:ea typeface="Calibri" panose="020F0502020204030204" pitchFamily="34" charset="0"/>
                <a:cs typeface="Calibri" panose="020F0502020204030204" pitchFamily="34" charset="0"/>
              </a:rPr>
              <a:t>Legal &amp; Institutional Reasons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Universities must follow ADA; inaccessible dissertations can create risk</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Increasing expectations from federal agencies</a:t>
            </a:r>
          </a:p>
        </p:txBody>
      </p:sp>
      <p:sp>
        <p:nvSpPr>
          <p:cNvPr id="5" name="Half Frame 4">
            <a:extLst>
              <a:ext uri="{FF2B5EF4-FFF2-40B4-BE49-F238E27FC236}">
                <a16:creationId xmlns:a16="http://schemas.microsoft.com/office/drawing/2014/main" id="{34D448E4-E746-6449-46C9-25D0A161B63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3069993-7405-B69E-68FD-51589A39DE0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E480170-917E-E86B-3C8E-FEC35B09266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60030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AB830-52CA-9653-FFA0-7283791584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66A6E-2D90-3A6D-E964-F916528F78F5}"/>
              </a:ext>
            </a:extLst>
          </p:cNvPr>
          <p:cNvSpPr>
            <a:spLocks noGrp="1"/>
          </p:cNvSpPr>
          <p:nvPr>
            <p:ph type="title"/>
          </p:nvPr>
        </p:nvSpPr>
        <p:spPr/>
        <p:txBody>
          <a:bodyPr/>
          <a:lstStyle/>
          <a:p>
            <a:r>
              <a:rPr lang="en-US" dirty="0">
                <a:latin typeface="Candara" panose="020E0502030303020204" pitchFamily="34" charset="0"/>
              </a:rPr>
              <a:t>Changes in the Law</a:t>
            </a:r>
          </a:p>
        </p:txBody>
      </p:sp>
      <p:sp>
        <p:nvSpPr>
          <p:cNvPr id="3" name="Content Placeholder 2">
            <a:extLst>
              <a:ext uri="{FF2B5EF4-FFF2-40B4-BE49-F238E27FC236}">
                <a16:creationId xmlns:a16="http://schemas.microsoft.com/office/drawing/2014/main" id="{D08485E3-BE75-2DEA-AB04-B425962A9B07}"/>
              </a:ext>
            </a:extLst>
          </p:cNvPr>
          <p:cNvSpPr>
            <a:spLocks noGrp="1"/>
          </p:cNvSpPr>
          <p:nvPr>
            <p:ph idx="1"/>
          </p:nvPr>
        </p:nvSpPr>
        <p:spPr>
          <a:xfrm>
            <a:off x="838199" y="1635625"/>
            <a:ext cx="11107057" cy="4178041"/>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New ADA Title II Digital Accessibility Regulations (effective April 24, 2026)</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Standard of compliance: WCAG 2.1 Level AA (foundation of digital accessibility)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ADA Title II now explicitly covers public‑facing digital content, including:</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University websites</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Course materials</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PDF and other documents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Content created on or after April 2024 or still in use must be accessible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Applies to all public universities, including UConn</a:t>
            </a:r>
          </a:p>
        </p:txBody>
      </p:sp>
      <p:sp>
        <p:nvSpPr>
          <p:cNvPr id="5" name="Half Frame 4">
            <a:extLst>
              <a:ext uri="{FF2B5EF4-FFF2-40B4-BE49-F238E27FC236}">
                <a16:creationId xmlns:a16="http://schemas.microsoft.com/office/drawing/2014/main" id="{5EF98998-1E15-A410-E436-3A1DB6D6862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9479675-35EF-2760-DBE5-14451AE0716F}"/>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5B2E95F-8097-3CCA-D635-9F0CB45C9716}"/>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771216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EFC53-7978-CF5F-E66A-D2FD431DC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3AAD6-E167-8A09-8FCF-FE694C7B3618}"/>
              </a:ext>
            </a:extLst>
          </p:cNvPr>
          <p:cNvSpPr>
            <a:spLocks noGrp="1"/>
          </p:cNvSpPr>
          <p:nvPr>
            <p:ph type="title"/>
          </p:nvPr>
        </p:nvSpPr>
        <p:spPr/>
        <p:txBody>
          <a:bodyPr/>
          <a:lstStyle/>
          <a:p>
            <a:r>
              <a:rPr lang="en-US" dirty="0">
                <a:latin typeface="Candara" panose="020E0502030303020204" pitchFamily="34" charset="0"/>
              </a:rPr>
              <a:t>WCAG: Foundation of Digital Accessibility</a:t>
            </a:r>
          </a:p>
        </p:txBody>
      </p:sp>
      <p:sp>
        <p:nvSpPr>
          <p:cNvPr id="3" name="Content Placeholder 2">
            <a:extLst>
              <a:ext uri="{FF2B5EF4-FFF2-40B4-BE49-F238E27FC236}">
                <a16:creationId xmlns:a16="http://schemas.microsoft.com/office/drawing/2014/main" id="{A8BB43F7-586E-E438-A3E2-1083131C5DE1}"/>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POUR = The four requirements for accessible web content</a:t>
            </a:r>
          </a:p>
          <a:p>
            <a:pPr>
              <a:lnSpc>
                <a:spcPct val="100000"/>
              </a:lnSpc>
              <a:spcBef>
                <a:spcPts val="600"/>
              </a:spcBef>
            </a:pPr>
            <a:r>
              <a:rPr lang="en-US" sz="3200" b="1" dirty="0">
                <a:latin typeface="Calibri" panose="020F0502020204030204" pitchFamily="34" charset="0"/>
                <a:ea typeface="Calibri" panose="020F0502020204030204" pitchFamily="34" charset="0"/>
                <a:cs typeface="Calibri" panose="020F0502020204030204" pitchFamily="34" charset="0"/>
              </a:rPr>
              <a:t>Perceivable</a:t>
            </a:r>
            <a:r>
              <a:rPr lang="en-US" sz="3200" dirty="0">
                <a:latin typeface="Calibri" panose="020F0502020204030204" pitchFamily="34" charset="0"/>
                <a:ea typeface="Calibri" panose="020F0502020204030204" pitchFamily="34" charset="0"/>
                <a:cs typeface="Calibri" panose="020F0502020204030204" pitchFamily="34" charset="0"/>
              </a:rPr>
              <a:t>: can see or hear the content</a:t>
            </a:r>
          </a:p>
          <a:p>
            <a:pPr>
              <a:lnSpc>
                <a:spcPct val="100000"/>
              </a:lnSpc>
              <a:spcBef>
                <a:spcPts val="600"/>
              </a:spcBef>
            </a:pPr>
            <a:r>
              <a:rPr lang="en-US" sz="3200" b="1" dirty="0">
                <a:latin typeface="Calibri" panose="020F0502020204030204" pitchFamily="34" charset="0"/>
                <a:ea typeface="Calibri" panose="020F0502020204030204" pitchFamily="34" charset="0"/>
                <a:cs typeface="Calibri" panose="020F0502020204030204" pitchFamily="34" charset="0"/>
              </a:rPr>
              <a:t>Operable</a:t>
            </a:r>
            <a:r>
              <a:rPr lang="en-US" sz="3200" dirty="0">
                <a:latin typeface="Calibri" panose="020F0502020204030204" pitchFamily="34" charset="0"/>
                <a:ea typeface="Calibri" panose="020F0502020204030204" pitchFamily="34" charset="0"/>
                <a:cs typeface="Calibri" panose="020F0502020204030204" pitchFamily="34" charset="0"/>
              </a:rPr>
              <a:t>: can navigate and use it, especially with a keyboard</a:t>
            </a:r>
          </a:p>
          <a:p>
            <a:pPr>
              <a:lnSpc>
                <a:spcPct val="100000"/>
              </a:lnSpc>
              <a:spcBef>
                <a:spcPts val="600"/>
              </a:spcBef>
            </a:pPr>
            <a:r>
              <a:rPr lang="en-US" sz="3200" b="1" dirty="0">
                <a:latin typeface="Calibri" panose="020F0502020204030204" pitchFamily="34" charset="0"/>
                <a:ea typeface="Calibri" panose="020F0502020204030204" pitchFamily="34" charset="0"/>
                <a:cs typeface="Calibri" panose="020F0502020204030204" pitchFamily="34" charset="0"/>
              </a:rPr>
              <a:t>Understandable </a:t>
            </a:r>
            <a:r>
              <a:rPr lang="en-US" sz="3200" dirty="0">
                <a:latin typeface="Calibri" panose="020F0502020204030204" pitchFamily="34" charset="0"/>
                <a:ea typeface="Calibri" panose="020F0502020204030204" pitchFamily="34" charset="0"/>
                <a:cs typeface="Calibri" panose="020F0502020204030204" pitchFamily="34" charset="0"/>
              </a:rPr>
              <a:t>content and navigation make sense </a:t>
            </a:r>
          </a:p>
          <a:p>
            <a:pPr>
              <a:lnSpc>
                <a:spcPct val="100000"/>
              </a:lnSpc>
              <a:spcBef>
                <a:spcPts val="600"/>
              </a:spcBef>
            </a:pPr>
            <a:r>
              <a:rPr lang="en-US" sz="3200" b="1" dirty="0">
                <a:latin typeface="Calibri" panose="020F0502020204030204" pitchFamily="34" charset="0"/>
                <a:ea typeface="Calibri" panose="020F0502020204030204" pitchFamily="34" charset="0"/>
                <a:cs typeface="Calibri" panose="020F0502020204030204" pitchFamily="34" charset="0"/>
              </a:rPr>
              <a:t>Robust: </a:t>
            </a:r>
            <a:r>
              <a:rPr lang="en-US" sz="3200" dirty="0">
                <a:latin typeface="Calibri" panose="020F0502020204030204" pitchFamily="34" charset="0"/>
                <a:ea typeface="Calibri" panose="020F0502020204030204" pitchFamily="34" charset="0"/>
                <a:cs typeface="Calibri" panose="020F0502020204030204" pitchFamily="34" charset="0"/>
              </a:rPr>
              <a:t>works reliably with assistive technologies now and in the future</a:t>
            </a:r>
          </a:p>
        </p:txBody>
      </p:sp>
      <p:sp>
        <p:nvSpPr>
          <p:cNvPr id="5" name="Half Frame 4">
            <a:extLst>
              <a:ext uri="{FF2B5EF4-FFF2-40B4-BE49-F238E27FC236}">
                <a16:creationId xmlns:a16="http://schemas.microsoft.com/office/drawing/2014/main" id="{20666AF0-6FD5-A188-B9E0-17A2C32C3E3E}"/>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D6FD7D3-40BD-69D1-4338-E3CC8010B7B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8FE5C7A-D26A-8999-EBAF-4C580A3AC28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410969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1CE7B-7483-4321-12F9-9E749DE092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779211-620F-ADF1-7CD0-64C3776094B1}"/>
              </a:ext>
            </a:extLst>
          </p:cNvPr>
          <p:cNvSpPr>
            <a:spLocks noGrp="1"/>
          </p:cNvSpPr>
          <p:nvPr>
            <p:ph type="title"/>
          </p:nvPr>
        </p:nvSpPr>
        <p:spPr/>
        <p:txBody>
          <a:bodyPr/>
          <a:lstStyle/>
          <a:p>
            <a:r>
              <a:rPr lang="en-US" dirty="0">
                <a:latin typeface="Candara" panose="020E0502030303020204" pitchFamily="34" charset="0"/>
              </a:rPr>
              <a:t>WCAG: Perceivable</a:t>
            </a:r>
          </a:p>
        </p:txBody>
      </p:sp>
      <p:sp>
        <p:nvSpPr>
          <p:cNvPr id="3" name="Content Placeholder 2">
            <a:extLst>
              <a:ext uri="{FF2B5EF4-FFF2-40B4-BE49-F238E27FC236}">
                <a16:creationId xmlns:a16="http://schemas.microsoft.com/office/drawing/2014/main" id="{CEE12F8F-DBEE-4784-00AA-69B61614A4B8}"/>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Content must be presented in ways users can perceive</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Text alternatives for images</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Sufficient color contrast</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Captions for video</a:t>
            </a:r>
          </a:p>
        </p:txBody>
      </p:sp>
      <p:sp>
        <p:nvSpPr>
          <p:cNvPr id="5" name="Half Frame 4">
            <a:extLst>
              <a:ext uri="{FF2B5EF4-FFF2-40B4-BE49-F238E27FC236}">
                <a16:creationId xmlns:a16="http://schemas.microsoft.com/office/drawing/2014/main" id="{335AC9D1-A5F4-6960-F054-E3361893FE8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B8C12BA-47C0-4CB2-705D-991A45A2AF3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17E50D7-4594-A387-D2D1-C4BE6C3353E2}"/>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75384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0DA1-FC49-471F-5FC2-70898D0AD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942B4-FB4F-ABB8-9ED0-6EA0832CCB51}"/>
              </a:ext>
            </a:extLst>
          </p:cNvPr>
          <p:cNvSpPr>
            <a:spLocks noGrp="1"/>
          </p:cNvSpPr>
          <p:nvPr>
            <p:ph type="title"/>
          </p:nvPr>
        </p:nvSpPr>
        <p:spPr/>
        <p:txBody>
          <a:bodyPr/>
          <a:lstStyle/>
          <a:p>
            <a:r>
              <a:rPr lang="en-US" dirty="0">
                <a:latin typeface="Candara" panose="020E0502030303020204" pitchFamily="34" charset="0"/>
              </a:rPr>
              <a:t>WCAG: Operable</a:t>
            </a:r>
          </a:p>
        </p:txBody>
      </p:sp>
      <p:sp>
        <p:nvSpPr>
          <p:cNvPr id="3" name="Content Placeholder 2">
            <a:extLst>
              <a:ext uri="{FF2B5EF4-FFF2-40B4-BE49-F238E27FC236}">
                <a16:creationId xmlns:a16="http://schemas.microsoft.com/office/drawing/2014/main" id="{AF718853-3142-982E-FDEF-E139D3751B39}"/>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Users must be able to navigate and interact with the site</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Fully usable with a keyboard</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Clear focus indicators</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Logical navigation order</a:t>
            </a:r>
          </a:p>
        </p:txBody>
      </p:sp>
      <p:sp>
        <p:nvSpPr>
          <p:cNvPr id="5" name="Half Frame 4">
            <a:extLst>
              <a:ext uri="{FF2B5EF4-FFF2-40B4-BE49-F238E27FC236}">
                <a16:creationId xmlns:a16="http://schemas.microsoft.com/office/drawing/2014/main" id="{5F36DD30-415A-BAFD-B5D4-9AB20543EEF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D5275E2-6130-5454-6491-9B909FDC462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A103482-6805-9D8E-10EB-F7E2605AFD9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98097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1999D-2413-A9B0-2FFB-509F3E2457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EC5B2-7868-91C0-AD66-9F0BD7C3E6B5}"/>
              </a:ext>
            </a:extLst>
          </p:cNvPr>
          <p:cNvSpPr>
            <a:spLocks noGrp="1"/>
          </p:cNvSpPr>
          <p:nvPr>
            <p:ph type="title"/>
          </p:nvPr>
        </p:nvSpPr>
        <p:spPr/>
        <p:txBody>
          <a:bodyPr/>
          <a:lstStyle/>
          <a:p>
            <a:r>
              <a:rPr lang="en-US" dirty="0">
                <a:latin typeface="Candara" panose="020E0502030303020204" pitchFamily="34" charset="0"/>
              </a:rPr>
              <a:t>WCAG: Understandable</a:t>
            </a:r>
          </a:p>
        </p:txBody>
      </p:sp>
      <p:sp>
        <p:nvSpPr>
          <p:cNvPr id="3" name="Content Placeholder 2">
            <a:extLst>
              <a:ext uri="{FF2B5EF4-FFF2-40B4-BE49-F238E27FC236}">
                <a16:creationId xmlns:a16="http://schemas.microsoft.com/office/drawing/2014/main" id="{4399B71D-25C4-6282-3194-F2C0ACF1F67D}"/>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Content and interactions must be easy to understand</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Clear headings and link text</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Consistent navigation</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Helpful error messages</a:t>
            </a:r>
          </a:p>
        </p:txBody>
      </p:sp>
      <p:sp>
        <p:nvSpPr>
          <p:cNvPr id="5" name="Half Frame 4">
            <a:extLst>
              <a:ext uri="{FF2B5EF4-FFF2-40B4-BE49-F238E27FC236}">
                <a16:creationId xmlns:a16="http://schemas.microsoft.com/office/drawing/2014/main" id="{7DC70E96-F82C-D46C-3B0E-DEE0E2409F4B}"/>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0D0860A-FF8E-7534-0EE5-9ABBD71C65C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7C0BA00-4732-A9BC-9ECE-09F7DC966B8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425855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8872B-D4AD-A52A-E214-E448ACD19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592FA6-F659-0B8F-535A-E15A8DD88B41}"/>
              </a:ext>
            </a:extLst>
          </p:cNvPr>
          <p:cNvSpPr>
            <a:spLocks noGrp="1"/>
          </p:cNvSpPr>
          <p:nvPr>
            <p:ph type="title"/>
          </p:nvPr>
        </p:nvSpPr>
        <p:spPr/>
        <p:txBody>
          <a:bodyPr/>
          <a:lstStyle/>
          <a:p>
            <a:r>
              <a:rPr lang="en-US" dirty="0">
                <a:latin typeface="Candara" panose="020E0502030303020204" pitchFamily="34" charset="0"/>
              </a:rPr>
              <a:t>WCAG: Robust</a:t>
            </a:r>
          </a:p>
        </p:txBody>
      </p:sp>
      <p:sp>
        <p:nvSpPr>
          <p:cNvPr id="3" name="Content Placeholder 2">
            <a:extLst>
              <a:ext uri="{FF2B5EF4-FFF2-40B4-BE49-F238E27FC236}">
                <a16:creationId xmlns:a16="http://schemas.microsoft.com/office/drawing/2014/main" id="{73065312-0BDD-ECF3-DD94-02CE1997FD78}"/>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Content must work reliably with different technologies</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Proper HTML structure</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Compatible with screen readers and browsers</a:t>
            </a:r>
          </a:p>
          <a:p>
            <a:pPr>
              <a:lnSpc>
                <a:spcPct val="100000"/>
              </a:lnSpc>
              <a:spcBef>
                <a:spcPts val="600"/>
              </a:spcBef>
            </a:pPr>
            <a:r>
              <a:rPr lang="en-US" sz="3200" dirty="0">
                <a:latin typeface="Calibri" panose="020F0502020204030204" pitchFamily="34" charset="0"/>
                <a:ea typeface="Calibri" panose="020F0502020204030204" pitchFamily="34" charset="0"/>
                <a:cs typeface="Calibri" panose="020F0502020204030204" pitchFamily="34" charset="0"/>
              </a:rPr>
              <a:t>Works now and in the future</a:t>
            </a:r>
          </a:p>
        </p:txBody>
      </p:sp>
      <p:sp>
        <p:nvSpPr>
          <p:cNvPr id="5" name="Half Frame 4">
            <a:extLst>
              <a:ext uri="{FF2B5EF4-FFF2-40B4-BE49-F238E27FC236}">
                <a16:creationId xmlns:a16="http://schemas.microsoft.com/office/drawing/2014/main" id="{3CC1C679-8824-2655-BD94-0709D6E8E36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9468BA1B-2285-C211-030B-324C1502DA55}"/>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C3E8A4B-4FB7-BF07-6037-6C4F44279A7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02279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A Thought</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Autofit/>
          </a:bodyPr>
          <a:lstStyle/>
          <a:p>
            <a:pPr marL="0" indent="0">
              <a:lnSpc>
                <a:spcPct val="100000"/>
              </a:lnSpc>
              <a:spcAft>
                <a:spcPts val="1200"/>
              </a:spcAft>
              <a:buNone/>
            </a:pPr>
            <a:r>
              <a:rPr lang="en-US" b="1" dirty="0">
                <a:latin typeface="Calibri" panose="020F0502020204030204" pitchFamily="34" charset="0"/>
                <a:ea typeface="Calibri" panose="020F0502020204030204" pitchFamily="34" charset="0"/>
                <a:cs typeface="Calibri" panose="020F0502020204030204" pitchFamily="34" charset="0"/>
              </a:rPr>
              <a:t>Disability</a:t>
            </a:r>
            <a:r>
              <a:rPr lang="en-US" dirty="0">
                <a:latin typeface="Calibri" panose="020F0502020204030204" pitchFamily="34" charset="0"/>
                <a:ea typeface="Calibri" panose="020F0502020204030204" pitchFamily="34" charset="0"/>
                <a:cs typeface="Calibri" panose="020F0502020204030204" pitchFamily="34" charset="0"/>
              </a:rPr>
              <a:t>: The world’s largest minority. The world’s most diverse minority. The only minority group anyone can join at any moment in their lives. And at some point, if we live long enough, we will likely age into the community.</a:t>
            </a:r>
          </a:p>
          <a:p>
            <a:pPr marL="0" indent="0">
              <a:lnSpc>
                <a:spcPct val="100000"/>
              </a:lnSpc>
              <a:spcAft>
                <a:spcPts val="1200"/>
              </a:spcAft>
              <a:buNone/>
            </a:pPr>
            <a:r>
              <a:rPr lang="en-US" dirty="0">
                <a:latin typeface="Calibri" panose="020F0502020204030204" pitchFamily="34" charset="0"/>
                <a:ea typeface="Calibri" panose="020F0502020204030204" pitchFamily="34" charset="0"/>
                <a:cs typeface="Calibri" panose="020F0502020204030204" pitchFamily="34" charset="0"/>
              </a:rPr>
              <a:t>– Sandy Lacey, Executive Director of the Howe Innovation Center</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DF2C1-4FB2-56B0-0715-C3CFB5527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75488-E5A5-3772-F578-68DFC1BFAC26}"/>
              </a:ext>
            </a:extLst>
          </p:cNvPr>
          <p:cNvSpPr>
            <a:spLocks noGrp="1"/>
          </p:cNvSpPr>
          <p:nvPr>
            <p:ph type="title"/>
          </p:nvPr>
        </p:nvSpPr>
        <p:spPr/>
        <p:txBody>
          <a:bodyPr/>
          <a:lstStyle/>
          <a:p>
            <a:r>
              <a:rPr lang="en-US" dirty="0">
                <a:latin typeface="Candara" panose="020E0502030303020204" pitchFamily="34" charset="0"/>
              </a:rPr>
              <a:t>What Does This Mean for Website Admins?</a:t>
            </a:r>
          </a:p>
        </p:txBody>
      </p:sp>
      <p:sp>
        <p:nvSpPr>
          <p:cNvPr id="3" name="Content Placeholder 2">
            <a:extLst>
              <a:ext uri="{FF2B5EF4-FFF2-40B4-BE49-F238E27FC236}">
                <a16:creationId xmlns:a16="http://schemas.microsoft.com/office/drawing/2014/main" id="{32C81BC4-1418-577B-CE17-E2C1D0003E6A}"/>
              </a:ext>
            </a:extLst>
          </p:cNvPr>
          <p:cNvSpPr>
            <a:spLocks noGrp="1"/>
          </p:cNvSpPr>
          <p:nvPr>
            <p:ph idx="1"/>
          </p:nvPr>
        </p:nvSpPr>
        <p:spPr>
          <a:xfrm>
            <a:off x="838200" y="1825625"/>
            <a:ext cx="10515600" cy="4178041"/>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Public‑facing UConn websites must meet WCAG 2.1 AA standards</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Accessibility is part of publishing content, just like accuracy and branding</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New and updated content must be accessible at launch</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Existing content that remains in use must be remediated over time</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Siteimprove helps identify, prioritize, and track issues</a:t>
            </a:r>
          </a:p>
        </p:txBody>
      </p:sp>
      <p:sp>
        <p:nvSpPr>
          <p:cNvPr id="5" name="Half Frame 4">
            <a:extLst>
              <a:ext uri="{FF2B5EF4-FFF2-40B4-BE49-F238E27FC236}">
                <a16:creationId xmlns:a16="http://schemas.microsoft.com/office/drawing/2014/main" id="{4BF48F07-5B2F-73C8-5FE8-94943D6158D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51B4344-6EDD-02DA-D009-6C06CF5E788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AE1BDDB-B994-B5FD-FBE7-8B533CE0FA8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778774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C0D6C-D7C3-6540-E214-42F556BCE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E7161-8CEE-C35F-01F5-E53017275219}"/>
              </a:ext>
            </a:extLst>
          </p:cNvPr>
          <p:cNvSpPr>
            <a:spLocks noGrp="1"/>
          </p:cNvSpPr>
          <p:nvPr>
            <p:ph type="title"/>
          </p:nvPr>
        </p:nvSpPr>
        <p:spPr>
          <a:xfrm>
            <a:off x="838199" y="681038"/>
            <a:ext cx="10882745" cy="797660"/>
          </a:xfrm>
        </p:spPr>
        <p:txBody>
          <a:bodyPr>
            <a:normAutofit/>
          </a:bodyPr>
          <a:lstStyle/>
          <a:p>
            <a:r>
              <a:rPr lang="en-US" dirty="0">
                <a:latin typeface="Candara" panose="020E0502030303020204" pitchFamily="34" charset="0"/>
              </a:rPr>
              <a:t>What Does This Mean for Content Creators?</a:t>
            </a:r>
          </a:p>
        </p:txBody>
      </p:sp>
      <p:sp>
        <p:nvSpPr>
          <p:cNvPr id="3" name="Content Placeholder 2">
            <a:extLst>
              <a:ext uri="{FF2B5EF4-FFF2-40B4-BE49-F238E27FC236}">
                <a16:creationId xmlns:a16="http://schemas.microsoft.com/office/drawing/2014/main" id="{52BCB8D1-133A-7F89-2848-35C30801F5E1}"/>
              </a:ext>
            </a:extLst>
          </p:cNvPr>
          <p:cNvSpPr>
            <a:spLocks noGrp="1"/>
          </p:cNvSpPr>
          <p:nvPr>
            <p:ph idx="1"/>
          </p:nvPr>
        </p:nvSpPr>
        <p:spPr>
          <a:xfrm>
            <a:off x="838200" y="1825625"/>
            <a:ext cx="10515600" cy="4178041"/>
          </a:xfrm>
        </p:spPr>
        <p:txBody>
          <a:bodyPr>
            <a:noAutofit/>
          </a:bodyPr>
          <a:lstStyle/>
          <a:p>
            <a:pPr marL="0" indent="0">
              <a:lnSpc>
                <a:spcPct val="100000"/>
              </a:lnSpc>
              <a:spcBef>
                <a:spcPts val="600"/>
              </a:spcBef>
              <a:buNone/>
            </a:pPr>
            <a:r>
              <a:rPr lang="en-US" sz="3200" dirty="0">
                <a:latin typeface="Calibri" panose="020F0502020204030204" pitchFamily="34" charset="0"/>
                <a:ea typeface="Calibri" panose="020F0502020204030204" pitchFamily="34" charset="0"/>
                <a:cs typeface="Calibri" panose="020F0502020204030204" pitchFamily="34" charset="0"/>
              </a:rPr>
              <a:t>Examples of Content:</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PDFs, Word docs, spreadsheets, Webpage content, Forms, instructions, and reports, Images and graphics, Content shared via email or websites</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 Use Built‑In Structure (Don’t “Design by Appearance”)</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Does it need to be a document?</a:t>
            </a:r>
          </a:p>
          <a:p>
            <a:pPr lvl="1">
              <a:lnSpc>
                <a:spcPct val="100000"/>
              </a:lnSpc>
              <a:spcBef>
                <a:spcPts val="600"/>
              </a:spcBef>
            </a:pPr>
            <a:r>
              <a:rPr lang="en-US" sz="2800" dirty="0">
                <a:latin typeface="Calibri" panose="020F0502020204030204" pitchFamily="34" charset="0"/>
                <a:ea typeface="Calibri" panose="020F0502020204030204" pitchFamily="34" charset="0"/>
                <a:cs typeface="Calibri" panose="020F0502020204030204" pitchFamily="34" charset="0"/>
              </a:rPr>
              <a:t>Ensure Documents Are Accessible Before Sharing</a:t>
            </a:r>
          </a:p>
        </p:txBody>
      </p:sp>
      <p:sp>
        <p:nvSpPr>
          <p:cNvPr id="5" name="Half Frame 4">
            <a:extLst>
              <a:ext uri="{FF2B5EF4-FFF2-40B4-BE49-F238E27FC236}">
                <a16:creationId xmlns:a16="http://schemas.microsoft.com/office/drawing/2014/main" id="{2C269B7B-EFB3-D170-0672-D392568236BC}"/>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D6A4560-54E6-F997-258E-0317812292C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6045268-9739-3B92-A121-61248FAF19DA}"/>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574674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46A16-1C8A-FA1B-4E42-B7AF0BF08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8C592-8E42-791D-F8A2-7FF7FBD050F4}"/>
              </a:ext>
            </a:extLst>
          </p:cNvPr>
          <p:cNvSpPr>
            <a:spLocks noGrp="1"/>
          </p:cNvSpPr>
          <p:nvPr>
            <p:ph type="title"/>
          </p:nvPr>
        </p:nvSpPr>
        <p:spPr/>
        <p:txBody>
          <a:bodyPr/>
          <a:lstStyle/>
          <a:p>
            <a:r>
              <a:rPr lang="en-US" dirty="0">
                <a:latin typeface="Candara" panose="020E0502030303020204" pitchFamily="34" charset="0"/>
              </a:rPr>
              <a:t>Resources Available</a:t>
            </a:r>
          </a:p>
        </p:txBody>
      </p:sp>
      <p:sp>
        <p:nvSpPr>
          <p:cNvPr id="3" name="Content Placeholder 2">
            <a:extLst>
              <a:ext uri="{FF2B5EF4-FFF2-40B4-BE49-F238E27FC236}">
                <a16:creationId xmlns:a16="http://schemas.microsoft.com/office/drawing/2014/main" id="{26D820FF-19E8-95E0-C7E1-01A43682452B}"/>
              </a:ext>
            </a:extLst>
          </p:cNvPr>
          <p:cNvSpPr>
            <a:spLocks noGrp="1"/>
          </p:cNvSpPr>
          <p:nvPr>
            <p:ph idx="1"/>
          </p:nvPr>
        </p:nvSpPr>
        <p:spPr>
          <a:xfrm>
            <a:off x="838200" y="1635625"/>
            <a:ext cx="10515600" cy="4178041"/>
          </a:xfrm>
        </p:spPr>
        <p:txBody>
          <a:bodyPr>
            <a:noAutofit/>
          </a:bodyPr>
          <a:lstStyle/>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People</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IT Accessibility Coordinator (</a:t>
            </a:r>
            <a:r>
              <a:rPr lang="en-US" sz="2000" dirty="0">
                <a:latin typeface="Calibri" panose="020F0502020204030204" pitchFamily="34" charset="0"/>
                <a:ea typeface="Calibri" panose="020F0502020204030204" pitchFamily="34" charset="0"/>
                <a:cs typeface="Calibri" panose="020F0502020204030204" pitchFamily="34" charset="0"/>
                <a:hlinkClick r:id="rId2"/>
              </a:rPr>
              <a:t>karen.skudlarek@uconn.edu</a:t>
            </a:r>
            <a:r>
              <a:rPr lang="en-US" sz="2000" dirty="0">
                <a:latin typeface="Calibri" panose="020F0502020204030204" pitchFamily="34" charset="0"/>
                <a:ea typeface="Calibri" panose="020F0502020204030204" pitchFamily="34" charset="0"/>
                <a:cs typeface="Calibri" panose="020F0502020204030204" pitchFamily="34" charset="0"/>
              </a:rPr>
              <a:t>) </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General mailbox: </a:t>
            </a:r>
            <a:r>
              <a:rPr lang="en-US" sz="2000" dirty="0">
                <a:latin typeface="Calibri" panose="020F0502020204030204" pitchFamily="34" charset="0"/>
                <a:ea typeface="Calibri" panose="020F0502020204030204" pitchFamily="34" charset="0"/>
                <a:cs typeface="Calibri" panose="020F0502020204030204" pitchFamily="34" charset="0"/>
                <a:hlinkClick r:id="rId3"/>
              </a:rPr>
              <a:t>itaccessibility@uconn.edu</a:t>
            </a:r>
            <a:r>
              <a:rPr lang="en-US" sz="2000" dirty="0">
                <a:latin typeface="Calibri" panose="020F0502020204030204" pitchFamily="34" charset="0"/>
                <a:ea typeface="Calibri" panose="020F0502020204030204" pitchFamily="34" charset="0"/>
                <a:cs typeface="Calibri" panose="020F0502020204030204" pitchFamily="34" charset="0"/>
              </a:rPr>
              <a:t> </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Marketing/Communicators for schools/colleges/departments</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hlinkClick r:id="rId4"/>
              </a:rPr>
              <a:t>IT Accessibility Website</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Workshops</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Best Practice</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Website Accessibility Monitoring: Siteimprove and Blackboard Ally</a:t>
            </a:r>
          </a:p>
          <a:p>
            <a:pPr>
              <a:lnSpc>
                <a:spcPct val="100000"/>
              </a:lnSpc>
              <a:spcBef>
                <a:spcPts val="600"/>
              </a:spcBef>
            </a:pPr>
            <a:r>
              <a:rPr lang="en-US" sz="2400" dirty="0">
                <a:latin typeface="Calibri" panose="020F0502020204030204" pitchFamily="34" charset="0"/>
                <a:ea typeface="Calibri" panose="020F0502020204030204" pitchFamily="34" charset="0"/>
                <a:cs typeface="Calibri" panose="020F0502020204030204" pitchFamily="34" charset="0"/>
              </a:rPr>
              <a:t>Free File Accessibility Checkers </a:t>
            </a:r>
          </a:p>
          <a:p>
            <a:pPr lvl="1">
              <a:lnSpc>
                <a:spcPct val="100000"/>
              </a:lnSpc>
              <a:spcBef>
                <a:spcPts val="600"/>
              </a:spcBef>
            </a:pPr>
            <a:r>
              <a:rPr lang="en-US" sz="2000" dirty="0">
                <a:latin typeface="Calibri" panose="020F0502020204030204" pitchFamily="34" charset="0"/>
                <a:ea typeface="Calibri" panose="020F0502020204030204" pitchFamily="34" charset="0"/>
                <a:cs typeface="Calibri" panose="020F0502020204030204" pitchFamily="34" charset="0"/>
              </a:rPr>
              <a:t>Microsoft Office, </a:t>
            </a:r>
            <a:r>
              <a:rPr lang="en-US" sz="2000" dirty="0">
                <a:latin typeface="Calibri" panose="020F0502020204030204" pitchFamily="34" charset="0"/>
                <a:ea typeface="Calibri" panose="020F0502020204030204" pitchFamily="34" charset="0"/>
                <a:cs typeface="Calibri" panose="020F0502020204030204" pitchFamily="34" charset="0"/>
                <a:hlinkClick r:id="rId5"/>
              </a:rPr>
              <a:t>PDF UA Checker</a:t>
            </a:r>
            <a:endParaRPr lang="en-US" sz="20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C958555A-D3E4-A95E-14EE-7326937C9B05}"/>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F238979-B46E-5722-0872-D9C627944C9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8C14598C-19DE-C2F8-3380-DA9A0AB10B42}"/>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573228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812E1-E7FF-65A1-7B09-4BC379F14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39534F-239D-0B45-1A92-CCAC6F7F9C60}"/>
              </a:ext>
            </a:extLst>
          </p:cNvPr>
          <p:cNvSpPr>
            <a:spLocks noGrp="1"/>
          </p:cNvSpPr>
          <p:nvPr>
            <p:ph type="title"/>
          </p:nvPr>
        </p:nvSpPr>
        <p:spPr/>
        <p:txBody>
          <a:bodyPr/>
          <a:lstStyle/>
          <a:p>
            <a:r>
              <a:rPr lang="en-US" dirty="0">
                <a:latin typeface="Candara" panose="020E0502030303020204" pitchFamily="34" charset="0"/>
              </a:rPr>
              <a:t>Siteimprove</a:t>
            </a:r>
          </a:p>
        </p:txBody>
      </p:sp>
      <p:sp>
        <p:nvSpPr>
          <p:cNvPr id="3" name="Content Placeholder 2">
            <a:extLst>
              <a:ext uri="{FF2B5EF4-FFF2-40B4-BE49-F238E27FC236}">
                <a16:creationId xmlns:a16="http://schemas.microsoft.com/office/drawing/2014/main" id="{17BE9C16-123C-0AFD-B9FE-E0B9751B3F9C}"/>
              </a:ext>
            </a:extLst>
          </p:cNvPr>
          <p:cNvSpPr>
            <a:spLocks noGrp="1"/>
          </p:cNvSpPr>
          <p:nvPr>
            <p:ph idx="1"/>
          </p:nvPr>
        </p:nvSpPr>
        <p:spPr>
          <a:xfrm>
            <a:off x="838200" y="1635625"/>
            <a:ext cx="10515600" cy="4178041"/>
          </a:xfrm>
        </p:spPr>
        <p:txBody>
          <a:bodyPr>
            <a:noAutofit/>
          </a:bodyPr>
          <a:lstStyle/>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UConn has over 150,000 of web pages across over 1,500 sites. Siteimprove helps you find, prioritize, and fix issues efficiently.</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It checks:</a:t>
            </a:r>
          </a:p>
          <a:p>
            <a:pPr lvl="1">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 WCAG 2.1 AA </a:t>
            </a:r>
          </a:p>
          <a:p>
            <a:pPr lvl="1">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Links</a:t>
            </a:r>
          </a:p>
          <a:p>
            <a:pPr lvl="1">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Readability</a:t>
            </a:r>
          </a:p>
          <a:p>
            <a:pPr lvl="1">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PDFs (but Blackboard Ally does this better right now)</a:t>
            </a:r>
          </a:p>
          <a:p>
            <a:pPr>
              <a:lnSpc>
                <a:spcPct val="100000"/>
              </a:lnSpc>
              <a:spcBef>
                <a:spcPts val="600"/>
              </a:spcBef>
            </a:pPr>
            <a:r>
              <a:rPr lang="en-US" dirty="0">
                <a:latin typeface="Calibri" panose="020F0502020204030204" pitchFamily="34" charset="0"/>
                <a:ea typeface="Calibri" panose="020F0502020204030204" pitchFamily="34" charset="0"/>
                <a:cs typeface="Calibri" panose="020F0502020204030204" pitchFamily="34" charset="0"/>
              </a:rPr>
              <a:t>You don’t need to be an accessibility expert, Siteimprove helps guide you</a:t>
            </a:r>
          </a:p>
          <a:p>
            <a:pPr>
              <a:lnSpc>
                <a:spcPct val="100000"/>
              </a:lnSpc>
              <a:spcBef>
                <a:spcPts val="600"/>
              </a:spcBef>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348E5AA3-829A-CDB3-0539-1DA61C157925}"/>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EF640B34-9C3C-923A-58EC-F483A3070AD2}"/>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69CE506-20B8-7343-49F4-31BE9D9DFC6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169625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6731306" y="4023361"/>
            <a:ext cx="4837936"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DIGITAL CONTENT/APPS</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9528-7BB1-312B-29C2-0AF0275C95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0EB75-8766-14FE-5F5D-09EAC7A90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286E6-B770-5694-EDC5-3DCDB8FBE9E9}"/>
              </a:ext>
            </a:extLst>
          </p:cNvPr>
          <p:cNvSpPr>
            <a:spLocks noGrp="1"/>
          </p:cNvSpPr>
          <p:nvPr>
            <p:ph type="title"/>
          </p:nvPr>
        </p:nvSpPr>
        <p:spPr/>
        <p:txBody>
          <a:bodyPr/>
          <a:lstStyle/>
          <a:p>
            <a:r>
              <a:rPr lang="en-US" dirty="0">
                <a:latin typeface="Candara" panose="020E0502030303020204" pitchFamily="34" charset="0"/>
              </a:rPr>
              <a:t>Accommodation vs. Accessibility  </a:t>
            </a:r>
          </a:p>
        </p:txBody>
      </p:sp>
      <p:sp>
        <p:nvSpPr>
          <p:cNvPr id="5" name="Half Frame 4">
            <a:extLst>
              <a:ext uri="{FF2B5EF4-FFF2-40B4-BE49-F238E27FC236}">
                <a16:creationId xmlns:a16="http://schemas.microsoft.com/office/drawing/2014/main" id="{4751771C-02E0-21A0-8A3E-C4D71C8B547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20546F2-2C1E-3B89-B949-681725C1C58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hree pictures in one, on the left three people at different heights are standing on the same sized box but the shortest can't see over the fence. In the second the shortest person is on two boxes and can see over the fence and on the right picture the fence has been removed and all three can see.">
            <a:extLst>
              <a:ext uri="{FF2B5EF4-FFF2-40B4-BE49-F238E27FC236}">
                <a16:creationId xmlns:a16="http://schemas.microsoft.com/office/drawing/2014/main" id="{932B1E85-AB5F-4725-3435-A387F61772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325" y="1776200"/>
            <a:ext cx="6716515" cy="2913934"/>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58958BFA-3CC7-F88B-D914-DFD9850CE4F0}"/>
              </a:ext>
            </a:extLst>
          </p:cNvPr>
          <p:cNvSpPr>
            <a:spLocks noGrp="1"/>
          </p:cNvSpPr>
          <p:nvPr>
            <p:ph idx="1"/>
          </p:nvPr>
        </p:nvSpPr>
        <p:spPr>
          <a:xfrm>
            <a:off x="838199" y="4987636"/>
            <a:ext cx="10925629" cy="1016030"/>
          </a:xfrm>
        </p:spPr>
        <p:txBody>
          <a:bodyPr>
            <a:noAutofit/>
          </a:bodyPr>
          <a:lstStyle/>
          <a:p>
            <a:pPr marL="0" indent="0">
              <a:lnSpc>
                <a:spcPct val="100000"/>
              </a:lnSpc>
              <a:spcAft>
                <a:spcPts val="1200"/>
              </a:spcAft>
              <a:buNone/>
            </a:pPr>
            <a:r>
              <a:rPr lang="en-US" dirty="0">
                <a:latin typeface="Calibri" panose="020F0502020204030204" pitchFamily="34" charset="0"/>
                <a:ea typeface="Calibri" panose="020F0502020204030204" pitchFamily="34" charset="0"/>
                <a:cs typeface="Calibri" panose="020F0502020204030204" pitchFamily="34" charset="0"/>
              </a:rPr>
              <a:t>In this graphic, the left panel represents inaccessibility; the middle panel represents accommodation; and the right panel represents accessibility.</a:t>
            </a:r>
          </a:p>
          <a:p>
            <a:pPr marL="0" indent="0">
              <a:lnSpc>
                <a:spcPct val="100000"/>
              </a:lnSpc>
              <a:spcAft>
                <a:spcPts val="1200"/>
              </a:spcAft>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0445788-9928-1F77-7761-7718FB3D56C0}"/>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82476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82494-B8B2-BACA-CE90-08E0E119D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3E57D-23C3-62CC-4214-8A0E8945F47A}"/>
              </a:ext>
            </a:extLst>
          </p:cNvPr>
          <p:cNvSpPr>
            <a:spLocks noGrp="1"/>
          </p:cNvSpPr>
          <p:nvPr>
            <p:ph type="title"/>
          </p:nvPr>
        </p:nvSpPr>
        <p:spPr/>
        <p:txBody>
          <a:bodyPr/>
          <a:lstStyle/>
          <a:p>
            <a:r>
              <a:rPr lang="en-US" dirty="0">
                <a:latin typeface="Candara" panose="020E0502030303020204" pitchFamily="34" charset="0"/>
              </a:rPr>
              <a:t>Inaccessible Colors</a:t>
            </a:r>
          </a:p>
        </p:txBody>
      </p:sp>
      <p:sp>
        <p:nvSpPr>
          <p:cNvPr id="5" name="Half Frame 4">
            <a:extLst>
              <a:ext uri="{FF2B5EF4-FFF2-40B4-BE49-F238E27FC236}">
                <a16:creationId xmlns:a16="http://schemas.microsoft.com/office/drawing/2014/main" id="{32DF7A39-D8BD-FE4A-8D65-1ED1C86D1B0A}"/>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533B498-586B-4F66-5235-2E2426C37B80}"/>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97972277-F8EB-4851-24C1-F4AA285AA7FF}"/>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9" name="Picture 8" descr="Inaccessible pie chart using only color to convey information.">
            <a:extLst>
              <a:ext uri="{FF2B5EF4-FFF2-40B4-BE49-F238E27FC236}">
                <a16:creationId xmlns:a16="http://schemas.microsoft.com/office/drawing/2014/main" id="{C62D57CA-BDDD-773A-2909-5AB2DBC7BEA8}"/>
              </a:ext>
            </a:extLst>
          </p:cNvPr>
          <p:cNvPicPr>
            <a:picLocks noChangeAspect="1"/>
          </p:cNvPicPr>
          <p:nvPr/>
        </p:nvPicPr>
        <p:blipFill>
          <a:blip r:embed="rId2"/>
          <a:stretch>
            <a:fillRect/>
          </a:stretch>
        </p:blipFill>
        <p:spPr>
          <a:xfrm>
            <a:off x="838199" y="1763706"/>
            <a:ext cx="3458747" cy="3473312"/>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10" name="Picture 9" descr="The same inaccessible pie chart using only color to convey information and what is looks like to someone with Red/Green deficiency.">
            <a:extLst>
              <a:ext uri="{FF2B5EF4-FFF2-40B4-BE49-F238E27FC236}">
                <a16:creationId xmlns:a16="http://schemas.microsoft.com/office/drawing/2014/main" id="{58D2771A-D658-6AB3-0643-90D6D686D115}"/>
              </a:ext>
            </a:extLst>
          </p:cNvPr>
          <p:cNvPicPr>
            <a:picLocks noChangeAspect="1"/>
          </p:cNvPicPr>
          <p:nvPr/>
        </p:nvPicPr>
        <p:blipFill>
          <a:blip r:embed="rId3"/>
          <a:stretch>
            <a:fillRect/>
          </a:stretch>
        </p:blipFill>
        <p:spPr>
          <a:xfrm>
            <a:off x="4416193" y="1762298"/>
            <a:ext cx="3359615" cy="347472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12" name="Picture 11" descr="The same accessible pie chart using color and words to convey information and what is looks like to someone with Red/Green deficiency.">
            <a:extLst>
              <a:ext uri="{FF2B5EF4-FFF2-40B4-BE49-F238E27FC236}">
                <a16:creationId xmlns:a16="http://schemas.microsoft.com/office/drawing/2014/main" id="{0D231593-3D2F-AD92-6AE1-43FF5DD4CF4B}"/>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895056" y="1762298"/>
            <a:ext cx="3509468" cy="347472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4393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2C512-3FEF-53ED-D6DB-C1F1DC601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4C0C7-F002-38A0-8FF4-B1A72F0B6827}"/>
              </a:ext>
            </a:extLst>
          </p:cNvPr>
          <p:cNvSpPr>
            <a:spLocks noGrp="1"/>
          </p:cNvSpPr>
          <p:nvPr>
            <p:ph type="title"/>
          </p:nvPr>
        </p:nvSpPr>
        <p:spPr/>
        <p:txBody>
          <a:bodyPr/>
          <a:lstStyle/>
          <a:p>
            <a:r>
              <a:rPr lang="en-US" dirty="0">
                <a:latin typeface="Candara" panose="020E0502030303020204" pitchFamily="34" charset="0"/>
              </a:rPr>
              <a:t>Red/Green Deficiency</a:t>
            </a:r>
          </a:p>
        </p:txBody>
      </p:sp>
      <p:sp>
        <p:nvSpPr>
          <p:cNvPr id="5" name="Half Frame 4">
            <a:extLst>
              <a:ext uri="{FF2B5EF4-FFF2-40B4-BE49-F238E27FC236}">
                <a16:creationId xmlns:a16="http://schemas.microsoft.com/office/drawing/2014/main" id="{4B75D13C-AA88-46DC-9252-B22D0C5B682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192CFB3-7378-12BD-8BEF-6FF9C93EB68D}"/>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053324B-9287-3B88-3C90-E7331F6E3BCA}"/>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
        <p:nvSpPr>
          <p:cNvPr id="3" name="TextBox 2">
            <a:extLst>
              <a:ext uri="{FF2B5EF4-FFF2-40B4-BE49-F238E27FC236}">
                <a16:creationId xmlns:a16="http://schemas.microsoft.com/office/drawing/2014/main" id="{61C19661-C773-35AC-13E9-1A1E17A313BC}"/>
              </a:ext>
            </a:extLst>
          </p:cNvPr>
          <p:cNvSpPr txBox="1"/>
          <p:nvPr/>
        </p:nvSpPr>
        <p:spPr>
          <a:xfrm>
            <a:off x="1881842" y="1651640"/>
            <a:ext cx="2898648" cy="2015936"/>
          </a:xfrm>
          <a:prstGeom prst="rect">
            <a:avLst/>
          </a:prstGeom>
          <a:solidFill>
            <a:schemeClr val="tx1"/>
          </a:solidFill>
        </p:spPr>
        <p:txBody>
          <a:bodyPr wrap="square" rtlCol="0">
            <a:spAutoFit/>
          </a:bodyPr>
          <a:lstStyle/>
          <a:p>
            <a:r>
              <a:rPr lang="en-US" sz="12500" dirty="0">
                <a:solidFill>
                  <a:srgbClr val="FF0000"/>
                </a:solidFill>
              </a:rPr>
              <a:t>Red</a:t>
            </a:r>
            <a:endParaRPr lang="en-US" sz="15000" dirty="0">
              <a:solidFill>
                <a:srgbClr val="FF0000"/>
              </a:solidFill>
            </a:endParaRPr>
          </a:p>
        </p:txBody>
      </p:sp>
      <p:sp>
        <p:nvSpPr>
          <p:cNvPr id="7" name="TextBox 6">
            <a:extLst>
              <a:ext uri="{FF2B5EF4-FFF2-40B4-BE49-F238E27FC236}">
                <a16:creationId xmlns:a16="http://schemas.microsoft.com/office/drawing/2014/main" id="{7A4E24D7-B80C-6060-61BE-0843A1769B84}"/>
              </a:ext>
            </a:extLst>
          </p:cNvPr>
          <p:cNvSpPr txBox="1"/>
          <p:nvPr/>
        </p:nvSpPr>
        <p:spPr>
          <a:xfrm>
            <a:off x="6119754" y="1651640"/>
            <a:ext cx="2898347" cy="2015936"/>
          </a:xfrm>
          <a:prstGeom prst="rect">
            <a:avLst/>
          </a:prstGeom>
          <a:solidFill>
            <a:schemeClr val="accent6">
              <a:lumMod val="50000"/>
            </a:schemeClr>
          </a:solidFill>
        </p:spPr>
        <p:txBody>
          <a:bodyPr wrap="square" rtlCol="0">
            <a:spAutoFit/>
          </a:bodyPr>
          <a:lstStyle/>
          <a:p>
            <a:r>
              <a:rPr lang="en-US" sz="12500" dirty="0">
                <a:solidFill>
                  <a:srgbClr val="FF0000"/>
                </a:solidFill>
              </a:rPr>
              <a:t>Red</a:t>
            </a:r>
            <a:endParaRPr lang="en-US" sz="15000" dirty="0">
              <a:solidFill>
                <a:srgbClr val="FF0000"/>
              </a:solidFill>
            </a:endParaRPr>
          </a:p>
        </p:txBody>
      </p:sp>
      <p:pic>
        <p:nvPicPr>
          <p:cNvPr id="8" name="Picture 7" descr="Screenshot simulating color blindness for red text on either a black or green background.">
            <a:extLst>
              <a:ext uri="{FF2B5EF4-FFF2-40B4-BE49-F238E27FC236}">
                <a16:creationId xmlns:a16="http://schemas.microsoft.com/office/drawing/2014/main" id="{832C299E-9B3C-811E-74C4-8850FE8F1B1F}"/>
              </a:ext>
            </a:extLst>
          </p:cNvPr>
          <p:cNvPicPr>
            <a:picLocks noChangeAspect="1"/>
          </p:cNvPicPr>
          <p:nvPr/>
        </p:nvPicPr>
        <p:blipFill>
          <a:blip r:embed="rId2"/>
          <a:stretch>
            <a:fillRect/>
          </a:stretch>
        </p:blipFill>
        <p:spPr>
          <a:xfrm>
            <a:off x="1862052" y="3738600"/>
            <a:ext cx="7523413" cy="2505002"/>
          </a:xfrm>
          <a:prstGeom prst="rect">
            <a:avLst/>
          </a:prstGeom>
        </p:spPr>
      </p:pic>
    </p:spTree>
    <p:extLst>
      <p:ext uri="{BB962C8B-B14F-4D97-AF65-F5344CB8AC3E}">
        <p14:creationId xmlns:p14="http://schemas.microsoft.com/office/powerpoint/2010/main" val="345156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936C-D478-02A1-14E1-6C9DF9874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FA112-8B37-5E64-80B5-3A6E5501D4A5}"/>
              </a:ext>
            </a:extLst>
          </p:cNvPr>
          <p:cNvSpPr>
            <a:spLocks noGrp="1"/>
          </p:cNvSpPr>
          <p:nvPr>
            <p:ph type="title"/>
          </p:nvPr>
        </p:nvSpPr>
        <p:spPr/>
        <p:txBody>
          <a:bodyPr/>
          <a:lstStyle/>
          <a:p>
            <a:r>
              <a:rPr lang="en-US" dirty="0">
                <a:latin typeface="Candara" panose="020E0502030303020204" pitchFamily="34" charset="0"/>
              </a:rPr>
              <a:t>Inadequate Color Contrast</a:t>
            </a:r>
          </a:p>
        </p:txBody>
      </p:sp>
      <p:sp>
        <p:nvSpPr>
          <p:cNvPr id="5" name="Half Frame 4">
            <a:extLst>
              <a:ext uri="{FF2B5EF4-FFF2-40B4-BE49-F238E27FC236}">
                <a16:creationId xmlns:a16="http://schemas.microsoft.com/office/drawing/2014/main" id="{A8F7C1EA-11A6-4A80-E0C0-36797CEA61D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95BD939-3250-B7A2-70A7-50997F8A348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8EF87F8-1A9D-24DB-F654-BAB489608F34}"/>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7" name="Picture 6" descr="Two circles, bright red and bright blue.">
            <a:extLst>
              <a:ext uri="{FF2B5EF4-FFF2-40B4-BE49-F238E27FC236}">
                <a16:creationId xmlns:a16="http://schemas.microsoft.com/office/drawing/2014/main" id="{EBBDD06B-1B08-287C-6408-AA6AA71B4092}"/>
              </a:ext>
            </a:extLst>
          </p:cNvPr>
          <p:cNvPicPr>
            <a:picLocks noChangeAspect="1"/>
          </p:cNvPicPr>
          <p:nvPr/>
        </p:nvPicPr>
        <p:blipFill>
          <a:blip r:embed="rId3"/>
          <a:stretch>
            <a:fillRect/>
          </a:stretch>
        </p:blipFill>
        <p:spPr>
          <a:xfrm>
            <a:off x="497973" y="2096185"/>
            <a:ext cx="6161905" cy="3114286"/>
          </a:xfrm>
          <a:prstGeom prst="rect">
            <a:avLst/>
          </a:prstGeom>
        </p:spPr>
      </p:pic>
      <p:sp>
        <p:nvSpPr>
          <p:cNvPr id="8" name="TextBox 7" descr="Bright blue background with bright red text which states &quot;You don't want to read this.&quot;">
            <a:extLst>
              <a:ext uri="{FF2B5EF4-FFF2-40B4-BE49-F238E27FC236}">
                <a16:creationId xmlns:a16="http://schemas.microsoft.com/office/drawing/2014/main" id="{94F0CC3D-39D0-320B-F0E3-0A73A3D36BCA}"/>
              </a:ext>
            </a:extLst>
          </p:cNvPr>
          <p:cNvSpPr txBox="1"/>
          <p:nvPr/>
        </p:nvSpPr>
        <p:spPr>
          <a:xfrm>
            <a:off x="6955762" y="3429000"/>
            <a:ext cx="5026441" cy="584775"/>
          </a:xfrm>
          <a:prstGeom prst="rect">
            <a:avLst/>
          </a:prstGeom>
          <a:solidFill>
            <a:srgbClr val="6495ED"/>
          </a:solidFill>
        </p:spPr>
        <p:txBody>
          <a:bodyPr wrap="square" rtlCol="0">
            <a:spAutoFit/>
          </a:bodyPr>
          <a:lstStyle/>
          <a:p>
            <a:r>
              <a:rPr lang="en-US" sz="3200" dirty="0">
                <a:solidFill>
                  <a:srgbClr val="FF6347"/>
                </a:solidFill>
              </a:rPr>
              <a:t>You don’t want to read this. </a:t>
            </a:r>
          </a:p>
        </p:txBody>
      </p:sp>
      <p:sp>
        <p:nvSpPr>
          <p:cNvPr id="11" name="TextBox 10">
            <a:extLst>
              <a:ext uri="{FF2B5EF4-FFF2-40B4-BE49-F238E27FC236}">
                <a16:creationId xmlns:a16="http://schemas.microsoft.com/office/drawing/2014/main" id="{E08BCD3E-E9DC-FF60-4142-4FA506A12836}"/>
              </a:ext>
            </a:extLst>
          </p:cNvPr>
          <p:cNvSpPr txBox="1"/>
          <p:nvPr/>
        </p:nvSpPr>
        <p:spPr>
          <a:xfrm>
            <a:off x="6955762" y="4337469"/>
            <a:ext cx="4883085" cy="1200329"/>
          </a:xfrm>
          <a:prstGeom prst="rect">
            <a:avLst/>
          </a:prstGeom>
          <a:noFill/>
        </p:spPr>
        <p:txBody>
          <a:bodyPr wrap="square" rtlCol="0">
            <a:spAutoFit/>
          </a:bodyPr>
          <a:lstStyle/>
          <a:p>
            <a:r>
              <a:rPr lang="en-US" sz="2400" dirty="0"/>
              <a:t>The ratio for these two colors is a 1.009:1 which is barely better than comparing a color to itself (1:1).</a:t>
            </a:r>
          </a:p>
        </p:txBody>
      </p:sp>
    </p:spTree>
    <p:extLst>
      <p:ext uri="{BB962C8B-B14F-4D97-AF65-F5344CB8AC3E}">
        <p14:creationId xmlns:p14="http://schemas.microsoft.com/office/powerpoint/2010/main" val="407298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FB9EC-AA10-4D57-65CA-DBA2007FE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E7690-C90D-40A3-94CD-4D6FB351306C}"/>
              </a:ext>
            </a:extLst>
          </p:cNvPr>
          <p:cNvSpPr>
            <a:spLocks noGrp="1"/>
          </p:cNvSpPr>
          <p:nvPr>
            <p:ph type="title"/>
          </p:nvPr>
        </p:nvSpPr>
        <p:spPr/>
        <p:txBody>
          <a:bodyPr/>
          <a:lstStyle/>
          <a:p>
            <a:r>
              <a:rPr lang="en-US" dirty="0">
                <a:latin typeface="Candara" panose="020E0502030303020204" pitchFamily="34" charset="0"/>
              </a:rPr>
              <a:t>Lack of Descriptive Hyperlinks</a:t>
            </a:r>
          </a:p>
        </p:txBody>
      </p:sp>
      <p:sp>
        <p:nvSpPr>
          <p:cNvPr id="5" name="Half Frame 4">
            <a:extLst>
              <a:ext uri="{FF2B5EF4-FFF2-40B4-BE49-F238E27FC236}">
                <a16:creationId xmlns:a16="http://schemas.microsoft.com/office/drawing/2014/main" id="{7DF0C5C4-231B-0AD5-DF74-F2DE2217277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AF81D23B-DC04-4C14-6751-1887FABEF5B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9A788B-AF52-BF37-3BE5-78DDAFC9745C}"/>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9" name="no alt text for links" descr="Icons with links on a website.">
            <a:hlinkClick r:id="" action="ppaction://media"/>
            <a:extLst>
              <a:ext uri="{FF2B5EF4-FFF2-40B4-BE49-F238E27FC236}">
                <a16:creationId xmlns:a16="http://schemas.microsoft.com/office/drawing/2014/main" id="{280E00A7-1AE2-6961-839F-020B0219DB6D}"/>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4BD8ADF1-6583-4D00-9AD1-BA0CBA69BCFA}" label="English" lang="" r:embed="rId5"/>
                        </p173:trackLst>
                      </p173:tracksInfo>
                    </p:ext>
                  </p14:extLst>
                </p14:media>
              </p:ext>
            </p:extLst>
          </p:nvPr>
        </p:nvPicPr>
        <p:blipFill>
          <a:blip r:embed="rId6"/>
          <a:stretch>
            <a:fillRect/>
          </a:stretch>
        </p:blipFill>
        <p:spPr>
          <a:xfrm>
            <a:off x="623087" y="2007606"/>
            <a:ext cx="10945825" cy="1368226"/>
          </a:xfrm>
          <a:prstGeom prst="rect">
            <a:avLst/>
          </a:prstGeom>
        </p:spPr>
      </p:pic>
    </p:spTree>
    <p:extLst>
      <p:ext uri="{BB962C8B-B14F-4D97-AF65-F5344CB8AC3E}">
        <p14:creationId xmlns:p14="http://schemas.microsoft.com/office/powerpoint/2010/main" val="367843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fullScrn="1">
              <p:cMediaNode vol="80000">
                <p:cTn id="12" fill="hold" display="0">
                  <p:stCondLst>
                    <p:cond delay="indefinite"/>
                  </p:stCondLst>
                </p:cTn>
                <p:tgtEl>
                  <p:spTgt spid="9"/>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DD132-1C35-0AFD-695C-0E40B209E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D250C0-992F-8EE6-315A-D361480DD012}"/>
              </a:ext>
            </a:extLst>
          </p:cNvPr>
          <p:cNvSpPr>
            <a:spLocks noGrp="1"/>
          </p:cNvSpPr>
          <p:nvPr>
            <p:ph type="title"/>
          </p:nvPr>
        </p:nvSpPr>
        <p:spPr/>
        <p:txBody>
          <a:bodyPr>
            <a:normAutofit/>
          </a:bodyPr>
          <a:lstStyle/>
          <a:p>
            <a:r>
              <a:rPr lang="en-US" dirty="0">
                <a:latin typeface="Candara" panose="020E0502030303020204" pitchFamily="34" charset="0"/>
              </a:rPr>
              <a:t>No Tags</a:t>
            </a:r>
          </a:p>
        </p:txBody>
      </p:sp>
      <p:sp>
        <p:nvSpPr>
          <p:cNvPr id="5" name="Half Frame 4">
            <a:extLst>
              <a:ext uri="{FF2B5EF4-FFF2-40B4-BE49-F238E27FC236}">
                <a16:creationId xmlns:a16="http://schemas.microsoft.com/office/drawing/2014/main" id="{F1D36728-3759-200E-F799-762B902B82F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35A172FC-B9B8-EB90-76E1-8BE808CD8DD0}"/>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FBEDC21-81C9-F657-8231-DD71AE816A1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3" name="Picture 2" descr="Icon that says PDF/UA, How accessible are your PDF files?">
            <a:extLst>
              <a:ext uri="{FF2B5EF4-FFF2-40B4-BE49-F238E27FC236}">
                <a16:creationId xmlns:a16="http://schemas.microsoft.com/office/drawing/2014/main" id="{386677E8-0035-0606-5859-75D0EB6B4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2137" y="977956"/>
            <a:ext cx="4467726" cy="4902088"/>
          </a:xfrm>
          <a:prstGeom prst="rect">
            <a:avLst/>
          </a:prstGeom>
          <a:ln>
            <a:noFill/>
          </a:ln>
          <a:effectLst>
            <a:outerShdw blurRad="292100" dist="139700" dir="2700000" algn="tl" rotWithShape="0">
              <a:srgbClr val="333333">
                <a:alpha val="65000"/>
              </a:srgbClr>
            </a:outerShdw>
          </a:effectLst>
        </p:spPr>
      </p:pic>
      <p:pic>
        <p:nvPicPr>
          <p:cNvPr id="8" name="PDF_Captions">
            <a:hlinkClick r:id="" action="ppaction://media"/>
            <a:extLst>
              <a:ext uri="{FF2B5EF4-FFF2-40B4-BE49-F238E27FC236}">
                <a16:creationId xmlns:a16="http://schemas.microsoft.com/office/drawing/2014/main" id="{52BC188C-3496-64B3-DD56-416F3AECBF3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DC802C35-0597-4308-8C50-4D6BE8B08563}" label="English" lang="" r:embed="rId6"/>
                        </p173:trackLst>
                      </p173:tracksInfo>
                    </p:ext>
                  </p14:extLst>
                </p14:media>
              </p:ext>
            </p:extLst>
          </p:nvPr>
        </p:nvPicPr>
        <p:blipFill>
          <a:blip r:embed="rId7"/>
          <a:stretch>
            <a:fillRect/>
          </a:stretch>
        </p:blipFill>
        <p:spPr>
          <a:xfrm>
            <a:off x="11294879" y="4936523"/>
            <a:ext cx="609600" cy="609600"/>
          </a:xfrm>
          <a:prstGeom prst="rect">
            <a:avLst/>
          </a:prstGeom>
        </p:spPr>
      </p:pic>
    </p:spTree>
    <p:extLst>
      <p:ext uri="{BB962C8B-B14F-4D97-AF65-F5344CB8AC3E}">
        <p14:creationId xmlns:p14="http://schemas.microsoft.com/office/powerpoint/2010/main" val="275603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FB9EC-AA10-4D57-65CA-DBA2007FEB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E7690-C90D-40A3-94CD-4D6FB351306C}"/>
              </a:ext>
            </a:extLst>
          </p:cNvPr>
          <p:cNvSpPr>
            <a:spLocks noGrp="1"/>
          </p:cNvSpPr>
          <p:nvPr>
            <p:ph type="title"/>
          </p:nvPr>
        </p:nvSpPr>
        <p:spPr/>
        <p:txBody>
          <a:bodyPr>
            <a:normAutofit/>
          </a:bodyPr>
          <a:lstStyle/>
          <a:p>
            <a:r>
              <a:rPr lang="en-US" dirty="0">
                <a:latin typeface="Candara" panose="020E0502030303020204" pitchFamily="34" charset="0"/>
              </a:rPr>
              <a:t>No Headings</a:t>
            </a:r>
          </a:p>
        </p:txBody>
      </p:sp>
      <p:sp>
        <p:nvSpPr>
          <p:cNvPr id="5" name="Half Frame 4">
            <a:extLst>
              <a:ext uri="{FF2B5EF4-FFF2-40B4-BE49-F238E27FC236}">
                <a16:creationId xmlns:a16="http://schemas.microsoft.com/office/drawing/2014/main" id="{7DF0C5C4-231B-0AD5-DF74-F2DE2217277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AF81D23B-DC04-4C14-6751-1887FABEF5BE}"/>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9A788B-AF52-BF37-3BE5-78DDAFC9745C}"/>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pic>
        <p:nvPicPr>
          <p:cNvPr id="21" name="Picture 20" descr="An unformatted Word document which can be difficult to read and comprehend.">
            <a:extLst>
              <a:ext uri="{FF2B5EF4-FFF2-40B4-BE49-F238E27FC236}">
                <a16:creationId xmlns:a16="http://schemas.microsoft.com/office/drawing/2014/main" id="{B61F1710-5C1F-8150-6011-856A74E000AC}"/>
              </a:ext>
            </a:extLst>
          </p:cNvPr>
          <p:cNvPicPr>
            <a:picLocks noChangeAspect="1"/>
          </p:cNvPicPr>
          <p:nvPr/>
        </p:nvPicPr>
        <p:blipFill>
          <a:blip r:embed="rId3"/>
          <a:stretch>
            <a:fillRect/>
          </a:stretch>
        </p:blipFill>
        <p:spPr>
          <a:xfrm>
            <a:off x="2286275" y="1361110"/>
            <a:ext cx="7619449" cy="44472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8157158"/>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38cfe746b5d6694e30709ce693ec3f2c">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43ddd34cfb0f82abc10d4ec1e7c3a41f"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16f6b68-41ff-40c7-9c8c-25b495cbb78a" xsi:nil="true"/>
    <lcf76f155ced4ddcb4097134ff3c332f xmlns="266d7378-0306-4a5c-8704-20bf57ad8eb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F6369AB-3A64-4884-B815-6720BC1457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CB8F076-441D-4735-B2C0-5BB19D417336}">
  <ds:schemaRefs>
    <ds:schemaRef ds:uri="http://schemas.microsoft.com/sharepoint/v3/contenttype/forms"/>
  </ds:schemaRefs>
</ds:datastoreItem>
</file>

<file path=customXml/itemProps3.xml><?xml version="1.0" encoding="utf-8"?>
<ds:datastoreItem xmlns:ds="http://schemas.openxmlformats.org/officeDocument/2006/customXml" ds:itemID="{A32B80F9-EE89-41FA-9870-F75B229E7E8B}">
  <ds:schemaRefs>
    <ds:schemaRef ds:uri="e16f6b68-41ff-40c7-9c8c-25b495cbb78a"/>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 ds:uri="266d7378-0306-4a5c-8704-20bf57ad8ebb"/>
    <ds:schemaRef ds:uri="http://purl.org/dc/elements/1.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1658</TotalTime>
  <Words>966</Words>
  <Application>Microsoft Office PowerPoint</Application>
  <PresentationFormat>Widescreen</PresentationFormat>
  <Paragraphs>139</Paragraphs>
  <Slides>25</Slides>
  <Notes>10</Notes>
  <HiddenSlides>1</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Calibri</vt:lpstr>
      <vt:lpstr>Candara</vt:lpstr>
      <vt:lpstr>Office Theme</vt:lpstr>
      <vt:lpstr>Accessible Digital Content/Apps</vt:lpstr>
      <vt:lpstr>A Thought</vt:lpstr>
      <vt:lpstr>Accommodation vs. Accessibility  </vt:lpstr>
      <vt:lpstr>Inaccessible Colors</vt:lpstr>
      <vt:lpstr>Red/Green Deficiency</vt:lpstr>
      <vt:lpstr>Inadequate Color Contrast</vt:lpstr>
      <vt:lpstr>Lack of Descriptive Hyperlinks</vt:lpstr>
      <vt:lpstr>No Tags</vt:lpstr>
      <vt:lpstr>No Headings</vt:lpstr>
      <vt:lpstr>Headings Out of Order or Not Meaningful</vt:lpstr>
      <vt:lpstr>Dunkin’ Website</vt:lpstr>
      <vt:lpstr>Why We’re Here</vt:lpstr>
      <vt:lpstr>Why Does Accessibility Matter in Academia?</vt:lpstr>
      <vt:lpstr>Changes in the Law</vt:lpstr>
      <vt:lpstr>WCAG: Foundation of Digital Accessibility</vt:lpstr>
      <vt:lpstr>WCAG: Perceivable</vt:lpstr>
      <vt:lpstr>WCAG: Operable</vt:lpstr>
      <vt:lpstr>WCAG: Understandable</vt:lpstr>
      <vt:lpstr>WCAG: Robust</vt:lpstr>
      <vt:lpstr>What Does This Mean for Website Admins?</vt:lpstr>
      <vt:lpstr>What Does This Mean for Content Creators?</vt:lpstr>
      <vt:lpstr>Resources Available</vt:lpstr>
      <vt:lpstr>Siteimprove</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Content 2026</dc:title>
  <dc:creator>Rivas, Lili (TSC Student Worker)</dc:creator>
  <cp:lastModifiedBy>Skudlarek, Karen</cp:lastModifiedBy>
  <cp:revision>5</cp:revision>
  <dcterms:created xsi:type="dcterms:W3CDTF">2025-12-16T21:18:05Z</dcterms:created>
  <dcterms:modified xsi:type="dcterms:W3CDTF">2026-07-13T13:41:55Z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